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6"/>
  </p:notesMasterIdLst>
  <p:sldIdLst>
    <p:sldId id="264" r:id="rId2"/>
    <p:sldId id="258" r:id="rId3"/>
    <p:sldId id="257" r:id="rId4"/>
    <p:sldId id="271" r:id="rId5"/>
    <p:sldId id="278" r:id="rId6"/>
    <p:sldId id="280" r:id="rId7"/>
    <p:sldId id="279" r:id="rId8"/>
    <p:sldId id="282" r:id="rId9"/>
    <p:sldId id="269" r:id="rId10"/>
    <p:sldId id="267" r:id="rId11"/>
    <p:sldId id="284" r:id="rId12"/>
    <p:sldId id="266" r:id="rId13"/>
    <p:sldId id="268" r:id="rId14"/>
    <p:sldId id="263" r:id="rId15"/>
    <p:sldId id="272" r:id="rId16"/>
    <p:sldId id="273" r:id="rId17"/>
    <p:sldId id="274" r:id="rId18"/>
    <p:sldId id="276" r:id="rId19"/>
    <p:sldId id="275" r:id="rId20"/>
    <p:sldId id="277" r:id="rId21"/>
    <p:sldId id="259" r:id="rId22"/>
    <p:sldId id="281" r:id="rId23"/>
    <p:sldId id="260" r:id="rId24"/>
    <p:sldId id="261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660"/>
  </p:normalViewPr>
  <p:slideViewPr>
    <p:cSldViewPr>
      <p:cViewPr varScale="1">
        <p:scale>
          <a:sx n="105" d="100"/>
          <a:sy n="105" d="100"/>
        </p:scale>
        <p:origin x="-102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B4DA-76B2-4BEF-BB84-6FF1021C1D1A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8C56F-80AD-45F6-81E9-18DDB434575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8C56F-80AD-45F6-81E9-18DDB4345750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8C56F-80AD-45F6-81E9-18DDB4345750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8C56F-80AD-45F6-81E9-18DDB4345750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B9620-0E7A-462E-BE7F-F6357A985F68}" type="datetimeFigureOut">
              <a:rPr lang="pt-BR" smtClean="0"/>
              <a:pPr/>
              <a:t>30/9/2013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0B470-A464-427A-BAE1-C1CD0FC1A6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cbpf.br/iwara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Maracatu" TargetMode="External"/><Relationship Id="rId5" Type="http://schemas.openxmlformats.org/officeDocument/2006/relationships/hyperlink" Target="http://en.wikipedia.org/wiki/Frevo" TargetMode="External"/><Relationship Id="rId4" Type="http://schemas.openxmlformats.org/officeDocument/2006/relationships/hyperlink" Target="http://en.wikipedia.org/wiki/UNESCO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scientific.com/worldscinet/ijmpcs" TargetMode="Externa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hyperlink" Target="https://www.dropbox.com/s/9cbpj6uw2738r7h/IMG_20111012_11473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05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61536"/>
            <a:ext cx="4392488" cy="586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7" name="AutoShape 31" descr="data:image/jpeg;base64,/9j/4AAQSkZJRgABAQAAAQABAAD/2wCEAAkGBxQTEhUUExQWFhUXGRwXGBgYGBgXHRoZGh4bGBgfGBccHCggGhwlGx4aITEhJSkrLi4uHB8zODMsNygtLysBCgoKDg0OGxAQGywkICQ0LCw0LCw0LCwsLCwsLCwsLCwsLCwsLCwsLCwsLCwsLCwsLCwsLCwsLCwsLCwsLCwsLP/AABEIAMIBAwMBIgACEQEDEQH/xAAcAAACAgMBAQAAAAAAAAAAAAAFBgMEAAECBwj/xABBEAACAQIEAwYEAwYEBgIDAAABAhEDIQAEEjEFQVEGEyJhcYEykaGxQsHwFCNSctHhM2KSsgckc4LC8RVTNENj/8QAGQEAAwEBAQAAAAAAAAAAAAAAAQIDAAQF/8QAKBEAAgICAgEDBAIDAAAAAAAAAAECESExAxJBBCJREzJh8HGBQrHR/9oADAMBAAIRAxEAPwBtoV1cSpBHUYl1YzMZCk5LQaNT/wCykLH+elz9pxWrrWpCXUVaf/20fEP+5Nx5xiU+KUNo6IckZaLJON8O/wAZesfmMVaOaV1lGDDy/VsWOEN+/wDYfcYWH3oaT9rKvH+0mco5hwEK0psSoY6VkMyidiR7T54h4p24R6Jpui1CbFkLKsi6lRubwffnh4zVBKgKOoZSBIPO8/cDHmfbrL5KiXp0wUra0ZlCkBaegk6DAW5i8yTbli0oUtnE78MrcK7VNQcFFVRGliwLAyZP4pXb/wB4O8Q4vl+IUhQqMtKu0aaiglZDQoINzYneQJN8ec5PhFasxWnTNl1gsdOpLGQTAgyBvcm2Cef4ZmMtXo0VjWO7kCUh3YlR3m+qDuLDblGMk3Qse3ko58vQYLIJSZYT8SmDvzsCDilns+WbUTIaxECx5wNh64LcbIZ6kqCdbWmRq1HmN+eBeQyQeFqEqnNlAY+0kYSMlVsefD7qicU6lIVBUKg2A0nVBMAAqFgA2Jv1mCMcVaCs5IJUMS4Hhtz3gR+eLWbyNMDwOahBAEAjlJt5mbcoOByDmb2O1okWJ/p5YqpNk3FkC1SpNx+vti2tOrGtVbSBJbSdI5mTttjeYp0yD3ah9QCQJ1LdXZ4mLAFd9i3TEhcgQKrGgDIPIiQJ7sN9Afnika8iuBB3DvpOmxsN4tYARz/MiTjKa6gObecmdoj7AYu0OIU2XRpcGFAl9UAQAFkCNRiTG6qAMFcr2YWpljVWsBUDMQH8C6F1D4rguzLYA/livX4FaFzKq4I0LqgHeII5z1tyxJRzCElWgA7mD4ZiIUG8fniZKSSRrEaCwMMCW5CCLkWkTETBxHlaaExVD9FKRZjzI5gbxInrhEDBGKjXLASbXvFrfLliSlmNLbC+nxRcEGQRe3TzxbrZZKalajMKoqaXUaWXQGglX9RYiRuOWLOcyuXapTWlYaEDszeEVIZm3E7FNpFiMHrXkwPzT6zJSAdhsI/r95xazeTKUUcBgrEqSQN1gkC5JABXkN+cYqK2m1rHYkwfW+Jklj4mgE/j1WtJMXOyjleB0wiVgK9TLkqWFxtPQ7gXxc4ZlAw1OsqQQumAZgRN5tPvHPEebyoWCFfkCSCAW/Fo5RNuvpMCpRrMoIJgKbbEAte/nM77YMk0gq6wd5rLXABkRI1RPU29ccd0I8Qv05+XLFOpWaLziRqp0r9fWekYVSoWmWBU0QV1AHlMmfOPzxLmKzVmEvYdBt+rYrUa0lZ57+/pyxC1IzIZYHsOVhhMGoY3VEpgiBEENMssmNUDz5EyBfHVTvnEPUI02RYJ8KyNjsD688Af2kXVStz72/LFqlxZipRp6Ft4G0RyGB7kqQtE9HMvS0uGiPFaxBHXE+e7QrXC6yW0gxqO3kBO3rzwDzFTUloPI3Jn28r4HmkRv/W3LbDKKeWMohE57zUf9q/0xmKAJxrDUDofSVGpTqjwkEgC2zD1G4xWqZRgdVNmVgdxzHIMDZh69cLpQi6mI2/sdx7HF3K8bdbPBH+Yx8nH/kPfBh6lPEjsn6eSzFnPEctTJLVUNJ//ALqPh/10+fqJxvs3TbvSS6VFlQrqCJvJkcji/wATzFOpSZTYkRDc9tj8LW6E4q9kaUUqXmoPzjBlCHbtE0JzpqQ1a7n2wt5rsZRqOaheoHIGpgfExDF5Jje8DoAMHdVz7Y7D4akxCpwzs9lqKkJTWGVVaQLhST8yTJ88Jvbbtnm8vXZRRApqRp1KG1XgMSfhBIYD0OPQFqYr8TylOqkVEVxKnxCbqZH1+5wso2GzwytxDvKlR2GnU7NYQV1MYBGxAmJttioK8K0Nfc2j1wydpOE0jXzZoVlVkLE0YCEFZsnIgifnhUbLVFCnQzCNQKjVYQTJE7SPTHK0rNJz8lvgeWrMzMhVWW93AJi/h5lo2jFpKaVUDPUCMH3aTqDSxJAvAM+IXvcb4vP2acURWRlcgajpYEqugNflO/0wBzKwpXSS1vPeAIET1/1YbIUq0a79adWoKUkavDUM6lT8UXgG8Ex+YxFT4m9NKtMaGDG7MC0HnE2BtM7z9K4oa5IAGnqYuLQMEuF8LaqwLaVQlJlpsTAiJbn0tvtOCpUFgQtEAWkzI3nYT7j64t0M3UKmkCdJbVHLYyRPviR8o1OqyKVcg6FMCHF5I1Gwjr57culyzKwQslM2MuwiZ0yCJleZHMA7zd1ISkE+F8L/AGijUiFekNcmfENQBBvAgT52wXTgeap6zVy+tKSksq6UI1QeQGq1zvF/cRwjMuleppIpVBJ0hgaZ1kk7mCgUiJOw6jB7P5laqutSvU/aY0OKYTQxkqFJDAGQFJN/ocdEJKvySkqFQ1gSo8IIcAarx4vxkj4bwY6DBPPCm9PW7RXZn8KpAkQoVrAAggDwjblJxnHOyleh3Q0FxVC6WUFhqJMKWAsw204H06LK3d3CuJHeeGWAkXPwSdiSAYBMctUjVgs5jhrU2UFqZhdVjMqbzZuQm1iI64M8ESnmKg/an0KqkI2mQWiBbbYG9zMYU3otq0kEEwLg/ON4wQy+qhocjUGkQQdvEL2AuAwBubHmBjK14FoLZzM6itEvoVfCIC+K5JZQsAhix03gAmOmKCcPNKtXoPTFRtESTpCNOnXINhvE7yLXxZ4xxhMyzv3J8A1BUgBaajSFPhso6x/XAZeJFi0qo1OXO82GkKTuQLnlJJJmcGUo7MvwUcxq0zHveBaYnqcaTUBe45cvOT5euCeQzIRW7wEq6hQLAGSJPwm4uRGxjkcUsy7CrAAYbjzG0TzvI9QcQccWF7K5eGk3tM9f7Y0b3FhbGPT1OBZQT4o5CY25YuIKYYaRrHJWOnfYmD9JwtBwiHKZF3Ld2jNHxECw3Jk8rAn2OI85m4OkIFIiSCTJAgzPU3jzwUfLutIkulMKAhAYMXZrwApg2kk7CIO8YE1gOY6yfM4L9oN7N0qwaSwEk3gAQLbAQMT1jqML4ucgTy6+n54iy+mLrIAM3wX4NUNKolWkgLJBGqCoOwMH4jP5YTsryAD1FKkqwhhYgiDPOfPGYbeIcfJqMWo0CxuxZCxLQNRLEXkyenSBGMxX2fJqHItjhjjgPjGbHEeucEQCAYHTl8v6YK9mKrFyDsNryOew5emBDHBXs4bn1/I4fjfuEmvaMbNcmcKD/wDEGgHKKrm8avCFImCQZmAL7XthgzNQ+KPSPYYWaPZjK96andx4dJSfCfON5sOf1x1q/BxyN8S/4jpTZQtJmBBJ1SCbx4IkG03OLPG+3dEZcvl2D1PD4CIsRJvsI+4jADjvA6dANUpEBGmFg+Fjy1TIWAdoPzwkUKqhLA3jUgJAIBkahPvibm02mTbol4hxE16lWqwAZzqaJ36AcscZPNMiNBs4INiJFpAbygY6Z0EkLAJmBcQNgR+Vt8WqWYosYY6yBaZAmLwLc/v5Yi/kPZBHgPaLuqZQkG8hWuAJ2byibefrjO0XaR8wEYqqupcDTA1A/wASxyiNzvgZQ4O50OIIZjDbAAR4rja5+RtiJ82tGQCCSIjf9AwMNmq8Gbfk4yyEsSygH4mEALMzq6Tf+3PGnzJpgBDA3JU2+nTEf7Smk6rahe59hY/LFfKUtQMK3TaxmLTy5/LC9bA02y/n8z4Qy7wNW28b+4OIcnQarA3Nze1uvOMWW4cwWQVIZSN+hgiN1YeY6YrVa1Smvht9MFY0B4ZfXJrSGp3hlJWwseZBHyP6trL5xqL6qTTLamY8o8Vum/vOBq1GdWW7QCzE7AdZ3PT542pZADJDbW5Wi4wfcsmdsfD/AMQ6tZUV0Q6DqUwR44ZQXE8pm1pg4G5biTvTd6iUnCNqioQWCMpo6QARAAcNYSNIPLC/Sdn0TpBkyZCzsRfnPTzxYokq0SoBNxO6mDpLjdbRh48skCvNjxl+K5Wrll73wZzSiq9NQzBR8JTxQDIJabhifLCXxrONWzJZtAJXQz7hpX4jeAxBFwRc+uLdSs+jvVp6KlM69QfQYW1QlT8WoEGQeZ32AtaemmCykrVWSVJkEMdxp6wfQb46rxsH5OM7kyhqKKiwBBKmA406xEwTPTrblgnwjs4cxl2q0tHgY69TQVWFgxFlnW0xMDywJqggEhJSCBu2jciTHrf12xc4XxapSoOtLwd4vduVi6+Y92Emd4tAlbQxUzi1KaqpBtBAPIwDboYI+nTHCBirGPU+kk/ryGOsxV1kQxf+JmJknmN9vT6TiTiGbBbQZcBAoMlQI3KrpGmQAIM35tvhMPyBJoqjJ7sYAKl9wCR+GxO5PISd8RijpYFJYQL/AObmAI2nkcOKdm6NKnSq1c1ToGpTDBVQ1Xg38a3AtaenLfDLlu1GRbJMuimlZFaEKGGLSfAffqD0N5wzjHQtnlFTMFrwOtgB5TAtinmaZvbfzwcpZhBUFYnSQdQVADaYIgkgCBcNuOux3xPOLWapUNFV1jw+J/B1No1H1AUdMS6oZKgPTrKtr6rQbEfKL8v74IZavUqRAgDSkgAAkyfETbUbm55eWKiZcQJsVIbvBewiVjaZPrgkjUlok0SxqlyWGnwLTgibyZ98DqqpgcbLjZystl0xAjUYNxNxrGMwMy+UDKG0lpm+hjN+sYzGTpfaN2SwP1fMmmYrU3pHqwlfZxbEyVJEggjqL46/+SzNAinX0OpOkSRUUm0+c3FvD6YhLZKoxA1ZaoCRNMyhItdY+gHviM+GUTvjzReztmwa7NbN6/lgM/Dq6iUNPMJ1QhW91NsGuyzShOkiSbMINrbYXjvsPNrqFag3xWeni2efriNsVtohQNz/AA1Kq6HErIJHWNgfLCnxPsNNVq1NlB16lTTCgRYed/byw9xiDO1QiM5sAJOH7J7EcEInF+DZZXqqGFNoAJY6gCRM9V36EemF2pwU0aYJOo/xiCpO9iPzviTtPnjVqmoIVvKZ2AG8eWK2V4rpXTfSRuItzvyPviUs6BGcbyi7+2qVQvPhChlBPiE+IAEwPDHzODmd7GrWWnWpRcq2ksbJAtO1h05zfHXZ3havSoVGUq9N2b+YGR4hzBEfIYccjSVKaoihVFgBy9MUqlkCjbyeV5/goF1IW11JLXEWB32necT9j6D9549OjaCJJmbelzjM3VdyKbRZviFjaRGGPgdIItsDtGUvaU+m4rIN4zwhWBqUBpYbpBht5I5BhMjlhcyuXUkeIlrmGEeJd1mecEXg3w55vM93VZWBXxHSSIDCbaTt7b4E8aySuCy2YxqEkK8GRrA5+eM3F6B9LyBM5XZQaJGlZDsDsGixU3tfrcRN8SZmjNPvRrbWxBdpkEciSTJI67RvglkaFJsxS7umiMNQanUlwHAVlBUnmNRDAwf4eR1xfhdUB2YsEMsVB1IWJBAVlHhvJl1UWUeeDWyXV+ClmstSCUnV1UlYdAdZEEqzT+Emx0m15BjFLNuiv4C2kkkTBMbyw6+mIWRgoaYWCDeLix+VsT5fJB30pUmR4CfDJAkiTAH69MSFkrxRZzFVjTYeEhRJk+UkdCbx7Wwd7d8PFPMUxT0+KihNRbh5XSAVEgEaLddQnYQH4hw+mtKFJd2Vi5AAUd22kaGnxqSCZgGB64k4dxWqtPQjDSgDMSBr0gqSondNem3lbc4eL6YMoJYOWDPSarUZVKlQRABqBgYKhTc2g8tumBArxICqZEGRsJBtyB3E+ZwW4xRoAKabMxqqHEhVCGW164n8IkR54J9muCJUq5ZqrqFc1SabqSFpompZEqW1BiZBA85BGLR92QNdQDnaVJKKFSWqE63AWFA5LqPiMc4tPpjeRpoAxem7nSYvpCm/jPVRYQd5PQYf63YNGqtRWz6FqFQZIZywC+KYpqoksbkkdQMSHsrlUyKVq7HvtBUBZ8dQeEqEB8Wkryjq04rSvYuRCrQUDjU41BXAEKGkzBAFyNt7GD5cVqOstoDaBcKTJ1E6VEgQTtcC/ti7VyNKnlhXYqamsoaQIGkRqV2uTe4ggeXXAZquoBTYbyOUeQ3xGc6YqpZQcHBqYaEbUlMA1KjfD3gEkWBmmGBWec/NhU0c6s13pUaOXSB3YFNqrfy6ZCWmwJF9sI9Wu8KNTBQo0rJYEg+LoFFyef54gqoAJkkkXWOvnz89vfG+rQak2PPHKmSamtDJsG0klpGmmYUy0AeP4dyd2EW2TayzpLUjSEnxDVLREyDaxk2HOMRUKzKR3chuu29rf188GOK5KsKCatLtYABmd1VRcFRIVQWO99/TB7ueDP24Bi5IG4qQOQkbYzG6K1Y+A+4X88Zjn68vhAsf8/xBc29GE0MrFmBOqfhJKsPJeYGFXPOuom4JuRvc/bDAtZRIIgkRfzIm+x2xXr8PRtxGKQ9TSpo7Z+mt2mCeH56oHUKxWSBIt0Fsem8EEedj+WPPaHCilRWDSqsDHvNsPvBqwYErtfqOnXDOUZK0BRlHDC0iD64hdMaWpv6n74zXibQ1nOrEWcy6uulwCLGD5XGJSccttgBPKe2eTWnmWAEyA5M38VyOm+KPBaNNmYVI0kWBOkz1HW2GztbevDKCNC7jy64W63CAboY/yn8jgU6wKlG8jVk873YVIlbAdQIAHrbDRQHhGPL+GZeuHCzCk8zqG8GByx6bk28Pvhl2p2NLreBAz1eK7BkuKhAMR+Ijcb++DeRNsVuJoO/qREhjPlN/bfHeSrAfFb7YSEopjyUmjOLZp1drCohglWAAA0rYGLmZNwd+UYG5haZkUqgB/hJJQ/yN/SfTFztMVVkqSRNMRBImCRuOW2FqrXZwFACiACCJgOQBfzEn35YNwd3sncovGQxxDLr3aVgyrXohSIO9rqR6GxP2nFKh2icNKMwZliTsJ5hTYf2xQynD2quqCooB8Idgwk7Bbi7RPlaLTizxDhGh6gRTrQk6OTpaGpgXkBhK38sa2yTcpfgqZ7K95BMB/hMD4jMXFr7C+8YifMoJRQBDa5i9gVZZkyNj7YmpZoBVeCeUkyDbSQY8vvOJBw4V2ZtZDFWIkGSyjwiw8IMc+uFEzf5I3zppJ+7qGCmhlYyL3sOQk/TFfJMW8SmRIDC5ImY9j4tumKWdqBgIi28WtAkR13MxO17WYs1UWhRoZpCjSBTCMiwWU6z4byBqMt6DcjDV8m6toHVsk/fig4J0G69SYMCRNxETg32n7RF3y5VQrZcAkaFX94xBaVB28Itb64A0s0bsxJqs2pm2MmZFrbmZ5csVqjdfxFT5QLX+Rw6dDDnwLt5WoNWclWeqFlnBY6lm4iJ32NvlGCHAOP5dqFQVQzZhqjAMSAfG3eDR4SFWd+UsThPqsyAJWDAPFQAEFZbnp5GIHX5jHPFcv3TtIKowUqKisjVN0JUXiCG3PzxSPIJLjszNqahNJVLtrgaSCW3hfCJMbz/bFdsjoRX1S9yyCZSIILTYEyRp3t54ZeDcNp0qNTNsVfuyKYRwIGtWdnv8TBQFAHTqBilQpNmzUp0iEywqqXO06joXUQJI5xG/IxhJSUgrjQLy9EMoNoIGxkU5sdcTBIUnTuccZ2t4VAQ2HjckkEgm6iLCCBF9vPDrmuyVOlop/Ae+0NV1qToZ9KMaZsqxI5SSZPI3u04oZXJqmilWNRHQNKTqEHVrS5BtIsJ3Mm88WO4iHw/hjVHdNSpUVCyq/h1sPwKTYMbkSeWCOWolKRqVCaYVwpQiC2oagUH4ttv74oLxRXRVSkqFVu0yS0ROppiYFvK25mhTzDNbUY3vcT1jbr8zhopN5IdbMzlMs5YsL7aokCIAM9BAxrDA3CsmkLVr1VqBV1qEWFaAWFxNjbGY6lGVbCu1Bqpc44iNjH2+WOnF8YVx5h6hyKx5j3H9MNHZp5pyP6ffCwBho4CfB7DFuHyS5dBEPv6n740Mcr+Z++NzirJI7DY6JtiEtjZ2wobFDtYf34/kX88B0rKPjBid13vvY4N9qOIGnVVTBUoDBUFTdhfAapVouNip6qdQ/wBJuPY4hLtFl4qMkX+GNSZyaT6gGPIgiYIkHrf5YasibH1wi9kgBUrAEH4b3H8XI4d8g1j7YvF+0jJUxA7YcPcZqpVRoJ0mxg2UD8sDcpxqqp0uuv0sf6HDP2tqKtfxTdAZ5bkflgPlCsjYDCTUWGLkth7OaWy9HvFsVZYMTyaPW+F/iFYQxsabXYwLnYQR0gD54m4n2lACqgVlB1TBvIiAZtsOU2OARr94RaAJYKtxvJgYnKOcCS5LVIMcB4giVFvpWYDG/igKIBG9onzxb4vmFaqI1nUFm9NiGg7OvhBBkbjY4BcMh6irFzfcSD1k2jcxG4wyvxGlSRE0jUJ1lIb4pKl2gBmJBE35YdNxVoEc4YsZjJVKUvMoGBaDJkneDcj+uO+H5h2dWVtI1BC/LxTz8h9N+WGum9Kt4QRNpERuAdjvvhW7QcM/ZnDpIQi8bAkxbp/e3lr7G5OJNWmc8cpBkZiUWoLTsCFMFTa5vb9QL4UNcB5OmFp+IAKZkyCLztuLx5DBLidTXSoUaY8dQi3PUfDY+bR8jg7204PTyxo1KVOBo7iusHSzBQVa1rgm9jKrh1HFIVRpAniFJaahjULHSYQKRpkeHUWG0+G3tivksqTWpqx0K1RFJ0FguqCDEQbSQOeJuO8Eq0FpvK1KFWAlRGkHmFYEAgwD8j0xez/F0SvSIoJTajXR6viNRYUIEAYX0iCYH9cLTFcbDHbjPoVILFsxrdAzGF0iCGUBQmnTJn4rqJwpPVarV7ys7VGN73E7gAclBmwxLxrihz2ZhFK01DEAAkgfFVbTNti0DFb9pWkxA8USPGu+4uvI87bdcFvAeSTWgtkMtUrTpChUuxdioVLkkDpaJg7gbkYko9qAmSGUWmFAYt3oJljq1ILdCTzi2KZzI0tWTSGsO6IYhhI1Bv8ALo1T1t1wG4jV71n0AqjMWCkiRPKVABHS1vPAi72LFqr8k2f4rUrli7SC5cjaWIifMwPqepxzlKV5LACGJvpLWIKgwbkeG/M4FVaOncj0GLNBuR35A+x26/fDNfAGryW8vchRCybyeW9/QYOdyq0Ipd6SX7tzI7pwYK+jAxZjynAvLKWBMGBPuB5xYieuxj1J8HQM5ps/dgmZ0FoYDwnSL7xt5YylQPwG+HcQy1OmqVaTs4nUVYxckx7Ax7YzAduG5hiSPEJNyIJIJBkG8zO+MxX6kkc74VYw88dRi/8A/BMf8HMU6n+VgAffSbfLFetkK6fFRJ80Ib6WP0xwuLR7alFlcjDTwBP3fsPzwpPXUWPhPRgVP1w48Ab937D88V4fJPl8FtUtjhkxOmwxyy4q2RKxxubYlZcc6MY1CJ25B7ymYt3cT6FsKOeeAkfw/wDk2H/tRXVXphmAJUxJjY4A5nh9OoLqD0It57jCvkp0xlxtq0VOxR8bmSZUfQ/3w9ZRt8J/DsuKDSJI0lYtzIMzzw1cKqhxI2PXyw6lF6FcZLYA7ZKpdNRIOkgEQRY8xvzwvJSQoNTSom4kT0tv7YY+3eXB7onlrH+04V6sd0wX8JG8zM338jibVOzSl7aLTZNYLwNChQBPxVLKLA7AE8+WKuXyiMaYDRYh2gm4JOwgjw6RAOI8pVaoDTVWKmWIUXgXueW2/pixwzM1KDlkDhWtUEDxLzAPIxsZnAVMhFPaRc4JlV7wABWAEMwnSSIbmAZBA9MMmb7O0AoOgmYiWJABGw8huOl/LFHhi5IualPMFXIgU6oCHck32No2/PFzMcXWpSanpFm0+OSJXxfh2lbgz1nbD9faVUvlAvh3d0qyIWBZfCzGPEXuoHMQT9YxvieYVn0VV1BrFGOnRBK6uklWkG2/kMDKOQzHgIpaw1QSX0tNSA26n4YAYT/bB5+EiqprVqbrr0uDoAHhBBBa9m/zRaMJVBTtUhR4RSWlnFM6gGGknpyPr+c49kz9EVEdCFanWUBlPOPhIPJhIII5gY8g4zw39nNJxtALENqGosfhPlbyvj1Hs9xdMxQQr8SKocQRBI5E77fbDWFbpnmnGe/yiNk6nip96tZCeqyJQ8tQsR1HzH9ts/Tq53MVKLTSdlZbEfgXcEC6ksPnc749W7WcJXNUhTZCTfRUW5R7aZG5UnflA9MeNLlZqBSPFsVN4YWIsb7YKkaUa0YtIU1grUFUMdc2GmBAsdQYzHo2IqdSy22g3NyYvHS94wX49w6rSSnUqOG/aVWpDXeRvqkagR1tMx1wW4RwrInh+YZ6qnNwpWdqZ1eYmCPiIBjSb3vtkt7FKvWZviMC5iSd8QPUAvc2xIEgxOpQfQHkY8pxFmQJsI9zgr4BhBGqiU4I0VdSmY1ABuYVjuQIJMc/fG34jofwaGZSx7woI/y6FI1KoBtJmQCNsVRxAii9MXDMGJi9r79DAkeQxRqVJi/687YKB/Icp5olAC8SJIGoCfMc5647pOwJcEyN56+vMHAnLOCIm4FrRPvizTrsW0QByM/aOvlhKdiMa6PaiooI75xdjClI8RLGJvzxmFhqo/EJPX/1jMahbHLO5buyFSpWDwWAgVE3t8TSv15Ri+vE69Ciz6yWVlTSSALgkyDb0xX45XH7RqVm7tVBGjxX6xEah5x/XrvxXy9MNqM1esGwAN7mLk746lxxrZXvKySh2nbMk0mRTaZ9N+Q+2HTgQ8H688IORySUahYIy20wSdmifikzbD32bqaqQbacSaSWCybYSp/CMYRjVI+Eegx1OJsYjONY6bGnIAJMADcmwHvyxgnmv/FNirZcgSCtQfJl/rhOoZllgqWX0P6nHoHa3KjOGmKRsmuXMhPEREGJbblbzxnCux1FQO9LVSLwZRfkLn3OKx4eyyTfL10KOX4xVkCA3tf5jDv2frMKWoqZ8R0r4j7bYiq5JNYUIulRWCiBAupEdMRZp6gpBaI8bHTMfCDMn5YPJ6f6TteUCPP3QB7UcTqVIDDwjUVgQGnTEGTJW4kWwEylIlgOciJmPP1kYY+PcDK5bvHeailVkCAFusaegtH/AHG84V6T1FbwEn6/Q2xz9Xs0Y3L3Dr2fpIpKKgUsjTHOx5+uISoPrjjsnVqNWQuFHLzvb0xPUS5HS3ywlusnSkloD8UywImAT5i/zw28GUGjYDUBAmCAR4lsbGGvthazowe7O1PB7A4px+UT5F5OeyXG3oVdNekhVgq94ttIVYJYG51QCZi8xvAZeGdqsjVdVFbu2cDQrjutMeHSSfCZIsL8xzGFyoomCAYOI8xwinU3UH1E/Xf64rbon1Qa7bdkjUXWqKw/FpGhiOZgWa2E7svxN8m9WibjkGMAsL02nkGFvU+Vi+RytfKj/lsxUprHwE97T/0MLe2AXEabZpKtYhBVpAkhAQrJID2kwQTqH/d1wjS8BysjNle31PQxemyFZAuDcAkA7GZBG2PKszMamPiYz9yT88Ea+bdgQ7NcgkXgt/Eb74k4/wBz+z0Vp6jUDaqrW03UFRvKkBoExOkmOeFigdm1kEU1mTBJj1xpqvM8tzv8sScPqwWHMrAMxHX1tI98V806zEGB543kWr2TU6skdN/THGboHcHrM2A6Y1RVSRpb26+hIt8jiw2qCIuQfl6c/TGdp4EadggP5nGg2JcwSTMQBYWjETDFUxjEaDiRKpBne844pFb6gTYxBAvy5G04ykhYwBJxgMv1HJMi4Pl/fGsT0uHVIHhA8pXGYXuhcHpRnmAf10xFUQER4h6T/wCOLGMjHHbPTop/tVZQYrMRyDQ/0YHDr2bnuRO/OBAmBywo10kYceBLFKP18IxfjbadkeRJF+n8I9MbnGqew9BjoYcmKfaHtxRoStL99UFrHwKf8zc/QT7YgyWeObpLWeSGkhD8KwxA8OxNpkyceZ57/Ef+Zvuceg9jP/wqX/f/AL2x2x44xjfk55zbCgcBkX+Mt1O3l9OWCGXNvPb5YpGndD/Bq8zBEf0xdoi3sB8sUdURBbj98P56o+aavyxPw9br6jFbMNFdP+uR88u5xPlXiPUYHqtR/j/g/p9v9+SbtXlwcrUttpPyYY8+oIJIH2x6fxkA0aga40kkDe17fLCCKdLVKM09GA+4x5M5NOj0YRTVlrhXhKnoQfribiLAVaig7Mbc952xvLC2GPOcP70SVVgRIDKDHpzw9WkJ2piNmDgt2fa3sR9cbzfBx/Ay/wArH/a0jGuD0dFpJud7HGhFqRpSTidZ1oqN8/nfHdLMRirxosrghWII3AnqNt+nLFBOILtMHobH5HF0ybVoYP2u2FilxHuTmDEiHB2/EtrHe+LZzVsCaDqa7BgGBAaCAdjH2JwXVi5oXKdUgajeOvl1xXXMsAVDkK8alBMNFwSNjB2xdzK6ajqdtTfc4GVQZ9JBxNAkT020mfT64zPU4JBEHnPIgwRjKy+EHquOlpqVSeW46jY/lhbrIrKqLs1t4iDBPmdp2tPMYJ5eq2kOwIpsxAa4koAWvzIkX9emKf7Os7mZ2x22uNKRpnV7iYk+5+eC2ma0Empoeh3In57dcRhqck92BcT0kWED9TiKmTIBEe+3l54sEEjw7kXEWMe28xiJNoo5/JSaa01neSOZMEST5D74jylDTeRfBAG8fCCvLYxy9fLEdWjIBQTPMbaes4ZSdUC3o1HkfYmPpjMQF6nImPLbGYbo/kNHqGN45nG8c56hy4nDhwj/AAv10GFBjhx4X/hfPF+LTI8my2uw9MbBxg2xrDkzwPODxt/MfucP3Y5wMjSJ/wA3vNRgB88IGbPjb+Y/c4fexwByNINt4/pUY2x6f+JxsK5isykgAA6SZEsZhiLnnbmOvvcoUiHJJJsI582MSb2EDGqQvIF9pP6nG6lUCzNfoN/kL4DlihKBud/xVPSuPrQK/njuicQ5h5qCxA72nvbcaccJWPeFbRJ+hxP1Ukow/fgr6eLbkNHEE1UnHVGHzBGPOMtltJBJJx6ULqPMD7Y871cuk/mMec68nYr8F6g1sccczlZHpvTeqoNNfgIgkSLoWE8uuOKFQYn4tBp0j5MPkZ/PGcuqtBUbdMH8L7b1EDLmx3jSIZV7sxF9QKhJnzwQo8do12Bpq6nmG0f+DtgHWpDG+FpFQf8ArpjLm7Yoz4ayXO1hqA0mRmUAsrQYBmIkeowNymYqalWqQ66oOpQCVPP9c7YN9pAe51CxBB+dvzwnNVeZkTBFxNiQT57jFOy0yXVvKDtXK02nuypI5U30keq3j3GBFDLutbxTaRcD74q1MlTqEtUYo4Xw6V1BiLAEzK2544ydQh/8RoFyCTHynbfDqvAGpLZzxlYqMbxMTteJt7YrMgIvuY+mL/GgXCm+49BNsDKa29P1+WFmsi3g5rnl02xwhLIR0vAv5be2JoBF7AT+hiFWs4BCqBYDc+/M9ZOFBs0tMkywgfL747yrGQp62gzvbYC+OuDZDv6i0gyqWDQzkASFJUSSACSIEnc4kztA0XQgGGQMCdJ1AypZdJPhMGL4zSNWCRsxMQMTpqWCfUc9/TzxBmVJYwDBuI/pjnVAndTceoxOsE2ggDqEGOvpO8jriuhAsOW2IDmxFrgiP7H3vjnJ1b+Lf9DC9XQKYZpVFAAj5BcZimK6dCfc4zCij0uYQ7MvzGJQZwfzfFsuGZHpIxWZgE7XP4DcC+K9fM5GJaig3vpFouZsCIGKv08j0F6iIHc7eow58OP7r/V9zhNzD5WoVOXBsTMHw+kaiMOOQ/wf9X3OHhBpZFnKy8dsczjManBoU8DzXxN6n74eexTt+yUwqj8fiYwPjbYC5+mETNfE3qfvh97EOBkqc9X/AN7Y9KX2nIHDSNtTEzyB0COe1z6EnFulTCjwgD0EYB5/tHl6XxOCR+Fbn5D88A852/5UaRPmx/IT98TqjdQ7xmrpqqf/AOuX+tUDFKhTf9pq6nJUO8CALEmLxOFjOdocy0tUpoAWpkWIju37xYuTva+GjhuY1gVNtYDfO+I884zUUndF+KMoXY65W9NPQY8s4lxbu61VWpmFdhIO8EidsencOf8AdL+uZx5t2lyI/aK53lmPzvjllFPZdSa0VqXGKZ5MD/LP2JwdqPqy1M9HIuCNxP5YC8Ly40i3ltvhhrL/AMuw6Mp+4xFxVOivZ2gJVONZJ4dfWPnbGquIqZgg9CD9cTi8oeWhj4oNVB/5Z+V/ywkML4fEXUhHkR9MI1RcdE9kIEVXA6oSpkX5X+X2wQcYr16VsGOMhnnBIju6GANvPpywOpGxB/XPBzgSyP164D5sjvH/AJj94w7yQkjMukmP1e2LHDMm9eqtBSqkz1OoqCdxbURtyxWoTy6f3wczuaOXGXqUwFdRqA3Ekh59JJt7YC2IlsH0uFkVu6NMVjEvTAYMhjxKYIAI2335TbA/MVHdpYXsLKFgACAFFhzNhzM4e+y4dszUqtSqJrWX12lmhj4YEgnVHlOK/HOC0csUZNQDv4gTqEASYH5Yzlmh4xxZE3B1TJrmUqh1qAqykDwVAVB0v16GP7qLk77b2/pgjUzzspphj3QadH4ZGzKORI6YhraR4TvExf2G1sFteCT2ClBG3riyqSARuSfn0xCaRifv7bdeuJyugKdXivI5qQYvgMZ6Lq0jG6+4JxmKgU9Y9TjWJdSVHrXH+D5h6j/CtIkuTpje5uRJNhz5+WOU7tspW3DJSYFnVtyrGZg82PnB88EeP8UenT/dM5qE/hBIUDqdr4XKdavVzA72rYUoHeVNI1FR+GbGZ5Y9Jyq0CMOxT7O09NP4g0ubiY2HUA49HyR/c+zfc4Tq2SqgA6qZH+WoDzHKb4bsq47kfy/fEGjpLxOOZxzqxyWwtGPF8ouUIY5ipVVw5GlIgjkZ0GPnyxX4fRrV3/ZkeoKfjNNPhmdTLrFpB5n1gcsDMz8R9Tj0bs0P+cX/AKaf7Wx1tNr9+CGEyXK9lMmMvcvTraVJXMCIP4tGnwmbgbx1xB/8IqjwVKXtb7YY+1FTTQrHoqH5MMeerxIMYC8ifkCfyxwc3ab0dfF1itknHeFuqbqfRv8A1gvwERRp/wAgH0wo5nOCoNKqZO2Gjs637lPSPkSMDii1sPJJPyPPCan7oeRP3wo9qMm5ruwViDBkA9ADhl4M/wC7PqfsMLva3PtTrABmEoDA9SNvbC8sbQeJ0yllaZESIwYytIOroZgrNomxBtNsB8nVLCTMnrgzwqoA99oM+m+NBYo0nkpVeCqdmf3Cn7YqZrgjKrENsP4CPrOGd+J5diV1U/ZlnFZ+IZUv3OvxkbQxBtJho0m3Q4P0kL9SRXyuxwrZ3hr62jTGox4uU2tGGmgwkqDI5Hr0xUzhognvKqKd4YgffDONgUq0Kx4fU20E+4/riKpkn2KN8v6Ybn4fpBZIYxMD8QsbefTFbMUqbAFaiDpcCcbowfUF3hYNNm1AiL3EfrbC3Vckkncyfc3w09owaSwT4nGkDyG5+uFZb4K0CTsIZKnME9Yw08WyY7hSQCVjfodx6Y3wThBbVT8AK0hUv+LmQLG9z8sXe2mW7jShVVZlVpQAow2PPr5Ynds0A5kszroUm/yhT7W/I4We3eoijBAEsDPoLzgz2VqK2XZXBIR5hSVMNtBn1wF4xn6OYNDulqD99oKuRNwuwvF554p0bfYPao0AKeUepWqqFdnkwae1jLG4J6NpF9/LEOcyLd+6VJJZSVJsTIkRN9U2g/IYb04fUyebAIqBD407wySynxwQAOmJf+IHDmaohpKzuzd6oVSYFgxJB2kjlzwXF0TTVs86y+Sdg3IJM2J8rCIN4H6nEOwNuvKPkOWCWqpUqF0ViGMEKLqN4NrG3zHljpMuneuSGKy2hAJ1EHYxsPPAoDBqISMZg5l+CgqCWVSbw24+T39cZjdGChuFJeg+QxXzdFf4R8hjMZiEjuWwdl6S6qdh8XQdTj07K/4K+gxmMxfi0R5S2ccnGYzFCZ8+1tz6nHovZz/8tP8App/tfGYzHbH7X/f+mc8tr98hntif+WzH/TH+4Y8t4Wf3n/a/+xsZjMcKOhnHBD++X0c/JGI+uG7s7/gr6t/uONYzG8m8DZwc+Fv5vyGAvav/ABk/k/M41jMJLY3gp5fBPIfEP1yOMxmFQzF3hF+8m8UKZHqVQn5m+K2RYhqcdX+2N4zDx2TYd4a5NS5J8P5nA3tEgNW4B8A5eZxrGYZbN4O+G1mlBqMAQBJsI2HlgH2lH7p/5v8AyxmMxkaWjjta5LUSSSe5Tf3wGyu5/XTGYzCsVjBwdz3jGTNv9uHX/invlv5W/wB5xmMxF/dH+woodk3ISuQSCEkR1AthJ4u5kNJneec6VMz188ZjMdUftZpHr3GazNQo6mLSTuSf/wBTnn5gH2GFftW5WtkypIJpKCQYJHjsTzGMxmKvRIK5Ogvd1m0rqLXMCTCLEnnjzanbLsRuHgHnFrTjMZhOXwaGmCg23oMZjMZiRQ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609" name="AutoShape 33" descr="data:image/jpeg;base64,/9j/4AAQSkZJRgABAQAAAQABAAD/2wCEAAkGBxQTEhUUExQWFhUXGRwXGBgYGBgXHRoZGh4bGBgfGBccHCggGhwlGx4aITEhJSkrLi4uHB8zODMsNygtLysBCgoKDg0OGxAQGywkICQ0LCw0LCw0LCwsLCwsLCwsLCwsLCwsLCwsLCwsLCwsLCwsLCwsLCwsLCwsLCwsLCwsLP/AABEIAMIBAwMBIgACEQEDEQH/xAAcAAACAgMBAQAAAAAAAAAAAAAFBgMEAAECBwj/xABBEAACAQIEAwYEAwYEBgIDAAABAhEDIQAEEjEFQVEGEyJhcYEykaGxQsHwFCNSctHhM2KSsgckc4LC8RVTNENj/8QAGQEAAwEBAQAAAAAAAAAAAAAAAQIDAAQF/8QAKBEAAgICAgEDBAIDAAAAAAAAAAECESExAxJBBCJREzJh8HGBQrHR/9oADAMBAAIRAxEAPwBtoV1cSpBHUYl1YzMZCk5LQaNT/wCykLH+elz9pxWrrWpCXUVaf/20fEP+5Nx5xiU+KUNo6IckZaLJON8O/wAZesfmMVaOaV1lGDDy/VsWOEN+/wDYfcYWH3oaT9rKvH+0mco5hwEK0psSoY6VkMyidiR7T54h4p24R6Jpui1CbFkLKsi6lRubwffnh4zVBKgKOoZSBIPO8/cDHmfbrL5KiXp0wUra0ZlCkBaegk6DAW5i8yTbli0oUtnE78MrcK7VNQcFFVRGliwLAyZP4pXb/wB4O8Q4vl+IUhQqMtKu0aaiglZDQoINzYneQJN8ec5PhFasxWnTNl1gsdOpLGQTAgyBvcm2Cef4ZmMtXo0VjWO7kCUh3YlR3m+qDuLDblGMk3Qse3ko58vQYLIJSZYT8SmDvzsCDilns+WbUTIaxECx5wNh64LcbIZ6kqCdbWmRq1HmN+eBeQyQeFqEqnNlAY+0kYSMlVsefD7qicU6lIVBUKg2A0nVBMAAqFgA2Jv1mCMcVaCs5IJUMS4Hhtz3gR+eLWbyNMDwOahBAEAjlJt5mbcoOByDmb2O1okWJ/p5YqpNk3FkC1SpNx+vti2tOrGtVbSBJbSdI5mTttjeYp0yD3ah9QCQJ1LdXZ4mLAFd9i3TEhcgQKrGgDIPIiQJ7sN9Afnika8iuBB3DvpOmxsN4tYARz/MiTjKa6gObecmdoj7AYu0OIU2XRpcGFAl9UAQAFkCNRiTG6qAMFcr2YWpljVWsBUDMQH8C6F1D4rguzLYA/livX4FaFzKq4I0LqgHeII5z1tyxJRzCElWgA7mD4ZiIUG8fniZKSSRrEaCwMMCW5CCLkWkTETBxHlaaExVD9FKRZjzI5gbxInrhEDBGKjXLASbXvFrfLliSlmNLbC+nxRcEGQRe3TzxbrZZKalajMKoqaXUaWXQGglX9RYiRuOWLOcyuXapTWlYaEDszeEVIZm3E7FNpFiMHrXkwPzT6zJSAdhsI/r95xazeTKUUcBgrEqSQN1gkC5JABXkN+cYqK2m1rHYkwfW+Jklj4mgE/j1WtJMXOyjleB0wiVgK9TLkqWFxtPQ7gXxc4ZlAw1OsqQQumAZgRN5tPvHPEebyoWCFfkCSCAW/Fo5RNuvpMCpRrMoIJgKbbEAte/nM77YMk0gq6wd5rLXABkRI1RPU29ccd0I8Qv05+XLFOpWaLziRqp0r9fWekYVSoWmWBU0QV1AHlMmfOPzxLmKzVmEvYdBt+rYrUa0lZ57+/pyxC1IzIZYHsOVhhMGoY3VEpgiBEENMssmNUDz5EyBfHVTvnEPUI02RYJ8KyNjsD688Af2kXVStz72/LFqlxZipRp6Ft4G0RyGB7kqQtE9HMvS0uGiPFaxBHXE+e7QrXC6yW0gxqO3kBO3rzwDzFTUloPI3Jn28r4HmkRv/W3LbDKKeWMohE57zUf9q/0xmKAJxrDUDofSVGpTqjwkEgC2zD1G4xWqZRgdVNmVgdxzHIMDZh69cLpQi6mI2/sdx7HF3K8bdbPBH+Yx8nH/kPfBh6lPEjsn6eSzFnPEctTJLVUNJ//ALqPh/10+fqJxvs3TbvSS6VFlQrqCJvJkcji/wATzFOpSZTYkRDc9tj8LW6E4q9kaUUqXmoPzjBlCHbtE0JzpqQ1a7n2wt5rsZRqOaheoHIGpgfExDF5Jje8DoAMHdVz7Y7D4akxCpwzs9lqKkJTWGVVaQLhST8yTJ88Jvbbtnm8vXZRRApqRp1KG1XgMSfhBIYD0OPQFqYr8TylOqkVEVxKnxCbqZH1+5wso2GzwytxDvKlR2GnU7NYQV1MYBGxAmJttioK8K0Nfc2j1wydpOE0jXzZoVlVkLE0YCEFZsnIgifnhUbLVFCnQzCNQKjVYQTJE7SPTHK0rNJz8lvgeWrMzMhVWW93AJi/h5lo2jFpKaVUDPUCMH3aTqDSxJAvAM+IXvcb4vP2acURWRlcgajpYEqugNflO/0wBzKwpXSS1vPeAIET1/1YbIUq0a79adWoKUkavDUM6lT8UXgG8Ex+YxFT4m9NKtMaGDG7MC0HnE2BtM7z9K4oa5IAGnqYuLQMEuF8LaqwLaVQlJlpsTAiJbn0tvtOCpUFgQtEAWkzI3nYT7j64t0M3UKmkCdJbVHLYyRPviR8o1OqyKVcg6FMCHF5I1Gwjr57culyzKwQslM2MuwiZ0yCJleZHMA7zd1ISkE+F8L/AGijUiFekNcmfENQBBvAgT52wXTgeap6zVy+tKSksq6UI1QeQGq1zvF/cRwjMuleppIpVBJ0hgaZ1kk7mCgUiJOw6jB7P5laqutSvU/aY0OKYTQxkqFJDAGQFJN/ocdEJKvySkqFQ1gSo8IIcAarx4vxkj4bwY6DBPPCm9PW7RXZn8KpAkQoVrAAggDwjblJxnHOyleh3Q0FxVC6WUFhqJMKWAsw204H06LK3d3CuJHeeGWAkXPwSdiSAYBMctUjVgs5jhrU2UFqZhdVjMqbzZuQm1iI64M8ESnmKg/an0KqkI2mQWiBbbYG9zMYU3otq0kEEwLg/ON4wQy+qhocjUGkQQdvEL2AuAwBubHmBjK14FoLZzM6itEvoVfCIC+K5JZQsAhix03gAmOmKCcPNKtXoPTFRtESTpCNOnXINhvE7yLXxZ4xxhMyzv3J8A1BUgBaajSFPhso6x/XAZeJFi0qo1OXO82GkKTuQLnlJJJmcGUo7MvwUcxq0zHveBaYnqcaTUBe45cvOT5euCeQzIRW7wEq6hQLAGSJPwm4uRGxjkcUsy7CrAAYbjzG0TzvI9QcQccWF7K5eGk3tM9f7Y0b3FhbGPT1OBZQT4o5CY25YuIKYYaRrHJWOnfYmD9JwtBwiHKZF3Ld2jNHxECw3Jk8rAn2OI85m4OkIFIiSCTJAgzPU3jzwUfLutIkulMKAhAYMXZrwApg2kk7CIO8YE1gOY6yfM4L9oN7N0qwaSwEk3gAQLbAQMT1jqML4ucgTy6+n54iy+mLrIAM3wX4NUNKolWkgLJBGqCoOwMH4jP5YTsryAD1FKkqwhhYgiDPOfPGYbeIcfJqMWo0CxuxZCxLQNRLEXkyenSBGMxX2fJqHItjhjjgPjGbHEeucEQCAYHTl8v6YK9mKrFyDsNryOew5emBDHBXs4bn1/I4fjfuEmvaMbNcmcKD/wDEGgHKKrm8avCFImCQZmAL7XthgzNQ+KPSPYYWaPZjK96andx4dJSfCfON5sOf1x1q/BxyN8S/4jpTZQtJmBBJ1SCbx4IkG03OLPG+3dEZcvl2D1PD4CIsRJvsI+4jADjvA6dANUpEBGmFg+Fjy1TIWAdoPzwkUKqhLA3jUgJAIBkahPvibm02mTbol4hxE16lWqwAZzqaJ36AcscZPNMiNBs4INiJFpAbygY6Z0EkLAJmBcQNgR+Vt8WqWYosYY6yBaZAmLwLc/v5Yi/kPZBHgPaLuqZQkG8hWuAJ2byibefrjO0XaR8wEYqqupcDTA1A/wASxyiNzvgZQ4O50OIIZjDbAAR4rja5+RtiJ82tGQCCSIjf9AwMNmq8Gbfk4yyEsSygH4mEALMzq6Tf+3PGnzJpgBDA3JU2+nTEf7Smk6rahe59hY/LFfKUtQMK3TaxmLTy5/LC9bA02y/n8z4Qy7wNW28b+4OIcnQarA3Nze1uvOMWW4cwWQVIZSN+hgiN1YeY6YrVa1Smvht9MFY0B4ZfXJrSGp3hlJWwseZBHyP6trL5xqL6qTTLamY8o8Vum/vOBq1GdWW7QCzE7AdZ3PT542pZADJDbW5Wi4wfcsmdsfD/AMQ6tZUV0Q6DqUwR44ZQXE8pm1pg4G5biTvTd6iUnCNqioQWCMpo6QARAAcNYSNIPLC/Sdn0TpBkyZCzsRfnPTzxYokq0SoBNxO6mDpLjdbRh48skCvNjxl+K5Wrll73wZzSiq9NQzBR8JTxQDIJabhifLCXxrONWzJZtAJXQz7hpX4jeAxBFwRc+uLdSs+jvVp6KlM69QfQYW1QlT8WoEGQeZ32AtaemmCykrVWSVJkEMdxp6wfQb46rxsH5OM7kyhqKKiwBBKmA406xEwTPTrblgnwjs4cxl2q0tHgY69TQVWFgxFlnW0xMDywJqggEhJSCBu2jciTHrf12xc4XxapSoOtLwd4vduVi6+Y92Emd4tAlbQxUzi1KaqpBtBAPIwDboYI+nTHCBirGPU+kk/ryGOsxV1kQxf+JmJknmN9vT6TiTiGbBbQZcBAoMlQI3KrpGmQAIM35tvhMPyBJoqjJ7sYAKl9wCR+GxO5PISd8RijpYFJYQL/AObmAI2nkcOKdm6NKnSq1c1ToGpTDBVQ1Xg38a3AtaenLfDLlu1GRbJMuimlZFaEKGGLSfAffqD0N5wzjHQtnlFTMFrwOtgB5TAtinmaZvbfzwcpZhBUFYnSQdQVADaYIgkgCBcNuOux3xPOLWapUNFV1jw+J/B1No1H1AUdMS6oZKgPTrKtr6rQbEfKL8v74IZavUqRAgDSkgAAkyfETbUbm55eWKiZcQJsVIbvBewiVjaZPrgkjUlok0SxqlyWGnwLTgibyZ98DqqpgcbLjZystl0xAjUYNxNxrGMwMy+UDKG0lpm+hjN+sYzGTpfaN2SwP1fMmmYrU3pHqwlfZxbEyVJEggjqL46/+SzNAinX0OpOkSRUUm0+c3FvD6YhLZKoxA1ZaoCRNMyhItdY+gHviM+GUTvjzReztmwa7NbN6/lgM/Dq6iUNPMJ1QhW91NsGuyzShOkiSbMINrbYXjvsPNrqFag3xWeni2efriNsVtohQNz/AA1Kq6HErIJHWNgfLCnxPsNNVq1NlB16lTTCgRYed/byw9xiDO1QiM5sAJOH7J7EcEInF+DZZXqqGFNoAJY6gCRM9V36EemF2pwU0aYJOo/xiCpO9iPzviTtPnjVqmoIVvKZ2AG8eWK2V4rpXTfSRuItzvyPviUs6BGcbyi7+2qVQvPhChlBPiE+IAEwPDHzODmd7GrWWnWpRcq2ksbJAtO1h05zfHXZ3havSoVGUq9N2b+YGR4hzBEfIYccjSVKaoihVFgBy9MUqlkCjbyeV5/goF1IW11JLXEWB32necT9j6D9549OjaCJJmbelzjM3VdyKbRZviFjaRGGPgdIItsDtGUvaU+m4rIN4zwhWBqUBpYbpBht5I5BhMjlhcyuXUkeIlrmGEeJd1mecEXg3w55vM93VZWBXxHSSIDCbaTt7b4E8aySuCy2YxqEkK8GRrA5+eM3F6B9LyBM5XZQaJGlZDsDsGixU3tfrcRN8SZmjNPvRrbWxBdpkEciSTJI67RvglkaFJsxS7umiMNQanUlwHAVlBUnmNRDAwf4eR1xfhdUB2YsEMsVB1IWJBAVlHhvJl1UWUeeDWyXV+ClmstSCUnV1UlYdAdZEEqzT+Emx0m15BjFLNuiv4C2kkkTBMbyw6+mIWRgoaYWCDeLix+VsT5fJB30pUmR4CfDJAkiTAH69MSFkrxRZzFVjTYeEhRJk+UkdCbx7Wwd7d8PFPMUxT0+KihNRbh5XSAVEgEaLddQnYQH4hw+mtKFJd2Vi5AAUd22kaGnxqSCZgGB64k4dxWqtPQjDSgDMSBr0gqSondNem3lbc4eL6YMoJYOWDPSarUZVKlQRABqBgYKhTc2g8tumBArxICqZEGRsJBtyB3E+ZwW4xRoAKabMxqqHEhVCGW164n8IkR54J9muCJUq5ZqrqFc1SabqSFpompZEqW1BiZBA85BGLR92QNdQDnaVJKKFSWqE63AWFA5LqPiMc4tPpjeRpoAxem7nSYvpCm/jPVRYQd5PQYf63YNGqtRWz6FqFQZIZywC+KYpqoksbkkdQMSHsrlUyKVq7HvtBUBZ8dQeEqEB8Wkryjq04rSvYuRCrQUDjU41BXAEKGkzBAFyNt7GD5cVqOstoDaBcKTJ1E6VEgQTtcC/ti7VyNKnlhXYqamsoaQIGkRqV2uTe4ggeXXAZquoBTYbyOUeQ3xGc6YqpZQcHBqYaEbUlMA1KjfD3gEkWBmmGBWec/NhU0c6s13pUaOXSB3YFNqrfy6ZCWmwJF9sI9Wu8KNTBQo0rJYEg+LoFFyef54gqoAJkkkXWOvnz89vfG+rQak2PPHKmSamtDJsG0klpGmmYUy0AeP4dyd2EW2TayzpLUjSEnxDVLREyDaxk2HOMRUKzKR3chuu29rf188GOK5KsKCatLtYABmd1VRcFRIVQWO99/TB7ueDP24Bi5IG4qQOQkbYzG6K1Y+A+4X88Zjn68vhAsf8/xBc29GE0MrFmBOqfhJKsPJeYGFXPOuom4JuRvc/bDAtZRIIgkRfzIm+x2xXr8PRtxGKQ9TSpo7Z+mt2mCeH56oHUKxWSBIt0Fsem8EEedj+WPPaHCilRWDSqsDHvNsPvBqwYErtfqOnXDOUZK0BRlHDC0iD64hdMaWpv6n74zXibQ1nOrEWcy6uulwCLGD5XGJSccttgBPKe2eTWnmWAEyA5M38VyOm+KPBaNNmYVI0kWBOkz1HW2GztbevDKCNC7jy64W63CAboY/yn8jgU6wKlG8jVk873YVIlbAdQIAHrbDRQHhGPL+GZeuHCzCk8zqG8GByx6bk28Pvhl2p2NLreBAz1eK7BkuKhAMR+Ijcb++DeRNsVuJoO/qREhjPlN/bfHeSrAfFb7YSEopjyUmjOLZp1drCohglWAAA0rYGLmZNwd+UYG5haZkUqgB/hJJQ/yN/SfTFztMVVkqSRNMRBImCRuOW2FqrXZwFACiACCJgOQBfzEn35YNwd3sncovGQxxDLr3aVgyrXohSIO9rqR6GxP2nFKh2icNKMwZliTsJ5hTYf2xQynD2quqCooB8Idgwk7Bbi7RPlaLTizxDhGh6gRTrQk6OTpaGpgXkBhK38sa2yTcpfgqZ7K95BMB/hMD4jMXFr7C+8YifMoJRQBDa5i9gVZZkyNj7YmpZoBVeCeUkyDbSQY8vvOJBw4V2ZtZDFWIkGSyjwiw8IMc+uFEzf5I3zppJ+7qGCmhlYyL3sOQk/TFfJMW8SmRIDC5ImY9j4tumKWdqBgIi28WtAkR13MxO17WYs1UWhRoZpCjSBTCMiwWU6z4byBqMt6DcjDV8m6toHVsk/fig4J0G69SYMCRNxETg32n7RF3y5VQrZcAkaFX94xBaVB28Itb64A0s0bsxJqs2pm2MmZFrbmZ5csVqjdfxFT5QLX+Rw6dDDnwLt5WoNWclWeqFlnBY6lm4iJ32NvlGCHAOP5dqFQVQzZhqjAMSAfG3eDR4SFWd+UsThPqsyAJWDAPFQAEFZbnp5GIHX5jHPFcv3TtIKowUqKisjVN0JUXiCG3PzxSPIJLjszNqahNJVLtrgaSCW3hfCJMbz/bFdsjoRX1S9yyCZSIILTYEyRp3t54ZeDcNp0qNTNsVfuyKYRwIGtWdnv8TBQFAHTqBilQpNmzUp0iEywqqXO06joXUQJI5xG/IxhJSUgrjQLy9EMoNoIGxkU5sdcTBIUnTuccZ2t4VAQ2HjckkEgm6iLCCBF9vPDrmuyVOlop/Ae+0NV1qToZ9KMaZsqxI5SSZPI3u04oZXJqmilWNRHQNKTqEHVrS5BtIsJ3Mm88WO4iHw/hjVHdNSpUVCyq/h1sPwKTYMbkSeWCOWolKRqVCaYVwpQiC2oagUH4ttv74oLxRXRVSkqFVu0yS0ROppiYFvK25mhTzDNbUY3vcT1jbr8zhopN5IdbMzlMs5YsL7aokCIAM9BAxrDA3CsmkLVr1VqBV1qEWFaAWFxNjbGY6lGVbCu1Bqpc44iNjH2+WOnF8YVx5h6hyKx5j3H9MNHZp5pyP6ffCwBho4CfB7DFuHyS5dBEPv6n740Mcr+Z++NzirJI7DY6JtiEtjZ2wobFDtYf34/kX88B0rKPjBid13vvY4N9qOIGnVVTBUoDBUFTdhfAapVouNip6qdQ/wBJuPY4hLtFl4qMkX+GNSZyaT6gGPIgiYIkHrf5YasibH1wi9kgBUrAEH4b3H8XI4d8g1j7YvF+0jJUxA7YcPcZqpVRoJ0mxg2UD8sDcpxqqp0uuv0sf6HDP2tqKtfxTdAZ5bkflgPlCsjYDCTUWGLkth7OaWy9HvFsVZYMTyaPW+F/iFYQxsabXYwLnYQR0gD54m4n2lACqgVlB1TBvIiAZtsOU2OARr94RaAJYKtxvJgYnKOcCS5LVIMcB4giVFvpWYDG/igKIBG9onzxb4vmFaqI1nUFm9NiGg7OvhBBkbjY4BcMh6irFzfcSD1k2jcxG4wyvxGlSRE0jUJ1lIb4pKl2gBmJBE35YdNxVoEc4YsZjJVKUvMoGBaDJkneDcj+uO+H5h2dWVtI1BC/LxTz8h9N+WGum9Kt4QRNpERuAdjvvhW7QcM/ZnDpIQi8bAkxbp/e3lr7G5OJNWmc8cpBkZiUWoLTsCFMFTa5vb9QL4UNcB5OmFp+IAKZkyCLztuLx5DBLidTXSoUaY8dQi3PUfDY+bR8jg7204PTyxo1KVOBo7iusHSzBQVa1rgm9jKrh1HFIVRpAniFJaahjULHSYQKRpkeHUWG0+G3tivksqTWpqx0K1RFJ0FguqCDEQbSQOeJuO8Eq0FpvK1KFWAlRGkHmFYEAgwD8j0xez/F0SvSIoJTajXR6viNRYUIEAYX0iCYH9cLTFcbDHbjPoVILFsxrdAzGF0iCGUBQmnTJn4rqJwpPVarV7ys7VGN73E7gAclBmwxLxrihz2ZhFK01DEAAkgfFVbTNti0DFb9pWkxA8USPGu+4uvI87bdcFvAeSTWgtkMtUrTpChUuxdioVLkkDpaJg7gbkYko9qAmSGUWmFAYt3oJljq1ILdCTzi2KZzI0tWTSGsO6IYhhI1Bv8ALo1T1t1wG4jV71n0AqjMWCkiRPKVABHS1vPAi72LFqr8k2f4rUrli7SC5cjaWIifMwPqepxzlKV5LACGJvpLWIKgwbkeG/M4FVaOncj0GLNBuR35A+x26/fDNfAGryW8vchRCybyeW9/QYOdyq0Ipd6SX7tzI7pwYK+jAxZjynAvLKWBMGBPuB5xYieuxj1J8HQM5ps/dgmZ0FoYDwnSL7xt5YylQPwG+HcQy1OmqVaTs4nUVYxckx7Ax7YzAduG5hiSPEJNyIJIJBkG8zO+MxX6kkc74VYw88dRi/8A/BMf8HMU6n+VgAffSbfLFetkK6fFRJ80Ib6WP0xwuLR7alFlcjDTwBP3fsPzwpPXUWPhPRgVP1w48Ab937D88V4fJPl8FtUtjhkxOmwxyy4q2RKxxubYlZcc6MY1CJ25B7ymYt3cT6FsKOeeAkfw/wDk2H/tRXVXphmAJUxJjY4A5nh9OoLqD0It57jCvkp0xlxtq0VOxR8bmSZUfQ/3w9ZRt8J/DsuKDSJI0lYtzIMzzw1cKqhxI2PXyw6lF6FcZLYA7ZKpdNRIOkgEQRY8xvzwvJSQoNTSom4kT0tv7YY+3eXB7onlrH+04V6sd0wX8JG8zM338jibVOzSl7aLTZNYLwNChQBPxVLKLA7AE8+WKuXyiMaYDRYh2gm4JOwgjw6RAOI8pVaoDTVWKmWIUXgXueW2/pixwzM1KDlkDhWtUEDxLzAPIxsZnAVMhFPaRc4JlV7wABWAEMwnSSIbmAZBA9MMmb7O0AoOgmYiWJABGw8huOl/LFHhi5IualPMFXIgU6oCHck32No2/PFzMcXWpSanpFm0+OSJXxfh2lbgz1nbD9faVUvlAvh3d0qyIWBZfCzGPEXuoHMQT9YxvieYVn0VV1BrFGOnRBK6uklWkG2/kMDKOQzHgIpaw1QSX0tNSA26n4YAYT/bB5+EiqprVqbrr0uDoAHhBBBa9m/zRaMJVBTtUhR4RSWlnFM6gGGknpyPr+c49kz9EVEdCFanWUBlPOPhIPJhIII5gY8g4zw39nNJxtALENqGosfhPlbyvj1Hs9xdMxQQr8SKocQRBI5E77fbDWFbpnmnGe/yiNk6nip96tZCeqyJQ8tQsR1HzH9ts/Tq53MVKLTSdlZbEfgXcEC6ksPnc749W7WcJXNUhTZCTfRUW5R7aZG5UnflA9MeNLlZqBSPFsVN4YWIsb7YKkaUa0YtIU1grUFUMdc2GmBAsdQYzHo2IqdSy22g3NyYvHS94wX49w6rSSnUqOG/aVWpDXeRvqkagR1tMx1wW4RwrInh+YZ6qnNwpWdqZ1eYmCPiIBjSb3vtkt7FKvWZviMC5iSd8QPUAvc2xIEgxOpQfQHkY8pxFmQJsI9zgr4BhBGqiU4I0VdSmY1ABuYVjuQIJMc/fG34jofwaGZSx7woI/y6FI1KoBtJmQCNsVRxAii9MXDMGJi9r79DAkeQxRqVJi/687YKB/Icp5olAC8SJIGoCfMc5647pOwJcEyN56+vMHAnLOCIm4FrRPvizTrsW0QByM/aOvlhKdiMa6PaiooI75xdjClI8RLGJvzxmFhqo/EJPX/1jMahbHLO5buyFSpWDwWAgVE3t8TSv15Ri+vE69Ciz6yWVlTSSALgkyDb0xX45XH7RqVm7tVBGjxX6xEah5x/XrvxXy9MNqM1esGwAN7mLk746lxxrZXvKySh2nbMk0mRTaZ9N+Q+2HTgQ8H688IORySUahYIy20wSdmifikzbD32bqaqQbacSaSWCybYSp/CMYRjVI+Eegx1OJsYjONY6bGnIAJMADcmwHvyxgnmv/FNirZcgSCtQfJl/rhOoZllgqWX0P6nHoHa3KjOGmKRsmuXMhPEREGJbblbzxnCux1FQO9LVSLwZRfkLn3OKx4eyyTfL10KOX4xVkCA3tf5jDv2frMKWoqZ8R0r4j7bYiq5JNYUIulRWCiBAupEdMRZp6gpBaI8bHTMfCDMn5YPJ6f6TteUCPP3QB7UcTqVIDDwjUVgQGnTEGTJW4kWwEylIlgOciJmPP1kYY+PcDK5bvHeailVkCAFusaegtH/AHG84V6T1FbwEn6/Q2xz9Xs0Y3L3Dr2fpIpKKgUsjTHOx5+uISoPrjjsnVqNWQuFHLzvb0xPUS5HS3ywlusnSkloD8UywImAT5i/zw28GUGjYDUBAmCAR4lsbGGvthazowe7O1PB7A4px+UT5F5OeyXG3oVdNekhVgq94ttIVYJYG51QCZi8xvAZeGdqsjVdVFbu2cDQrjutMeHSSfCZIsL8xzGFyoomCAYOI8xwinU3UH1E/Xf64rbon1Qa7bdkjUXWqKw/FpGhiOZgWa2E7svxN8m9WibjkGMAsL02nkGFvU+Vi+RytfKj/lsxUprHwE97T/0MLe2AXEabZpKtYhBVpAkhAQrJID2kwQTqH/d1wjS8BysjNle31PQxemyFZAuDcAkA7GZBG2PKszMamPiYz9yT88Ea+bdgQ7NcgkXgt/Eb74k4/wBz+z0Vp6jUDaqrW03UFRvKkBoExOkmOeFigdm1kEU1mTBJj1xpqvM8tzv8sScPqwWHMrAMxHX1tI98V806zEGB543kWr2TU6skdN/THGboHcHrM2A6Y1RVSRpb26+hIt8jiw2qCIuQfl6c/TGdp4EadggP5nGg2JcwSTMQBYWjETDFUxjEaDiRKpBne844pFb6gTYxBAvy5G04ykhYwBJxgMv1HJMi4Pl/fGsT0uHVIHhA8pXGYXuhcHpRnmAf10xFUQER4h6T/wCOLGMjHHbPTop/tVZQYrMRyDQ/0YHDr2bnuRO/OBAmBywo10kYceBLFKP18IxfjbadkeRJF+n8I9MbnGqew9BjoYcmKfaHtxRoStL99UFrHwKf8zc/QT7YgyWeObpLWeSGkhD8KwxA8OxNpkyceZ57/Ef+Zvuceg9jP/wqX/f/AL2x2x44xjfk55zbCgcBkX+Mt1O3l9OWCGXNvPb5YpGndD/Bq8zBEf0xdoi3sB8sUdURBbj98P56o+aavyxPw9br6jFbMNFdP+uR88u5xPlXiPUYHqtR/j/g/p9v9+SbtXlwcrUttpPyYY8+oIJIH2x6fxkA0aga40kkDe17fLCCKdLVKM09GA+4x5M5NOj0YRTVlrhXhKnoQfribiLAVaig7Mbc952xvLC2GPOcP70SVVgRIDKDHpzw9WkJ2piNmDgt2fa3sR9cbzfBx/Ay/wArH/a0jGuD0dFpJud7HGhFqRpSTidZ1oqN8/nfHdLMRirxosrghWII3AnqNt+nLFBOILtMHobH5HF0ybVoYP2u2FilxHuTmDEiHB2/EtrHe+LZzVsCaDqa7BgGBAaCAdjH2JwXVi5oXKdUgajeOvl1xXXMsAVDkK8alBMNFwSNjB2xdzK6ajqdtTfc4GVQZ9JBxNAkT020mfT64zPU4JBEHnPIgwRjKy+EHquOlpqVSeW46jY/lhbrIrKqLs1t4iDBPmdp2tPMYJ5eq2kOwIpsxAa4koAWvzIkX9emKf7Os7mZ2x22uNKRpnV7iYk+5+eC2ma0Empoeh3In57dcRhqck92BcT0kWED9TiKmTIBEe+3l54sEEjw7kXEWMe28xiJNoo5/JSaa01neSOZMEST5D74jylDTeRfBAG8fCCvLYxy9fLEdWjIBQTPMbaes4ZSdUC3o1HkfYmPpjMQF6nImPLbGYbo/kNHqGN45nG8c56hy4nDhwj/AAv10GFBjhx4X/hfPF+LTI8my2uw9MbBxg2xrDkzwPODxt/MfucP3Y5wMjSJ/wA3vNRgB88IGbPjb+Y/c4fexwByNINt4/pUY2x6f+JxsK5isykgAA6SZEsZhiLnnbmOvvcoUiHJJJsI582MSb2EDGqQvIF9pP6nG6lUCzNfoN/kL4DlihKBud/xVPSuPrQK/njuicQ5h5qCxA72nvbcaccJWPeFbRJ+hxP1Ukow/fgr6eLbkNHEE1UnHVGHzBGPOMtltJBJJx6ULqPMD7Y871cuk/mMec68nYr8F6g1sccczlZHpvTeqoNNfgIgkSLoWE8uuOKFQYn4tBp0j5MPkZ/PGcuqtBUbdMH8L7b1EDLmx3jSIZV7sxF9QKhJnzwQo8do12Bpq6nmG0f+DtgHWpDG+FpFQf8ArpjLm7Yoz4ayXO1hqA0mRmUAsrQYBmIkeowNymYqalWqQ66oOpQCVPP9c7YN9pAe51CxBB+dvzwnNVeZkTBFxNiQT57jFOy0yXVvKDtXK02nuypI5U30keq3j3GBFDLutbxTaRcD74q1MlTqEtUYo4Xw6V1BiLAEzK2544ydQh/8RoFyCTHynbfDqvAGpLZzxlYqMbxMTteJt7YrMgIvuY+mL/GgXCm+49BNsDKa29P1+WFmsi3g5rnl02xwhLIR0vAv5be2JoBF7AT+hiFWs4BCqBYDc+/M9ZOFBs0tMkywgfL747yrGQp62gzvbYC+OuDZDv6i0gyqWDQzkASFJUSSACSIEnc4kztA0XQgGGQMCdJ1AypZdJPhMGL4zSNWCRsxMQMTpqWCfUc9/TzxBmVJYwDBuI/pjnVAndTceoxOsE2ggDqEGOvpO8jriuhAsOW2IDmxFrgiP7H3vjnJ1b+Lf9DC9XQKYZpVFAAj5BcZimK6dCfc4zCij0uYQ7MvzGJQZwfzfFsuGZHpIxWZgE7XP4DcC+K9fM5GJaig3vpFouZsCIGKv08j0F6iIHc7eow58OP7r/V9zhNzD5WoVOXBsTMHw+kaiMOOQ/wf9X3OHhBpZFnKy8dsczjManBoU8DzXxN6n74eexTt+yUwqj8fiYwPjbYC5+mETNfE3qfvh97EOBkqc9X/AN7Y9KX2nIHDSNtTEzyB0COe1z6EnFulTCjwgD0EYB5/tHl6XxOCR+Fbn5D88A852/5UaRPmx/IT98TqjdQ7xmrpqqf/AOuX+tUDFKhTf9pq6nJUO8CALEmLxOFjOdocy0tUpoAWpkWIju37xYuTva+GjhuY1gVNtYDfO+I884zUUndF+KMoXY65W9NPQY8s4lxbu61VWpmFdhIO8EidsencOf8AdL+uZx5t2lyI/aK53lmPzvjllFPZdSa0VqXGKZ5MD/LP2JwdqPqy1M9HIuCNxP5YC8Ly40i3ltvhhrL/AMuw6Mp+4xFxVOivZ2gJVONZJ4dfWPnbGquIqZgg9CD9cTi8oeWhj4oNVB/5Z+V/ywkML4fEXUhHkR9MI1RcdE9kIEVXA6oSpkX5X+X2wQcYr16VsGOMhnnBIju6GANvPpywOpGxB/XPBzgSyP164D5sjvH/AJj94w7yQkjMukmP1e2LHDMm9eqtBSqkz1OoqCdxbURtyxWoTy6f3wczuaOXGXqUwFdRqA3Ekh59JJt7YC2IlsH0uFkVu6NMVjEvTAYMhjxKYIAI2335TbA/MVHdpYXsLKFgACAFFhzNhzM4e+y4dszUqtSqJrWX12lmhj4YEgnVHlOK/HOC0csUZNQDv4gTqEASYH5Yzlmh4xxZE3B1TJrmUqh1qAqykDwVAVB0v16GP7qLk77b2/pgjUzzspphj3QadH4ZGzKORI6YhraR4TvExf2G1sFteCT2ClBG3riyqSARuSfn0xCaRifv7bdeuJyugKdXivI5qQYvgMZ6Lq0jG6+4JxmKgU9Y9TjWJdSVHrXH+D5h6j/CtIkuTpje5uRJNhz5+WOU7tspW3DJSYFnVtyrGZg82PnB88EeP8UenT/dM5qE/hBIUDqdr4XKdavVzA72rYUoHeVNI1FR+GbGZ5Y9Jyq0CMOxT7O09NP4g0ubiY2HUA49HyR/c+zfc4Tq2SqgA6qZH+WoDzHKb4bsq47kfy/fEGjpLxOOZxzqxyWwtGPF8ouUIY5ipVVw5GlIgjkZ0GPnyxX4fRrV3/ZkeoKfjNNPhmdTLrFpB5n1gcsDMz8R9Tj0bs0P+cX/AKaf7Wx1tNr9+CGEyXK9lMmMvcvTraVJXMCIP4tGnwmbgbx1xB/8IqjwVKXtb7YY+1FTTQrHoqH5MMeerxIMYC8ifkCfyxwc3ab0dfF1itknHeFuqbqfRv8A1gvwERRp/wAgH0wo5nOCoNKqZO2Gjs637lPSPkSMDii1sPJJPyPPCan7oeRP3wo9qMm5ruwViDBkA9ADhl4M/wC7PqfsMLva3PtTrABmEoDA9SNvbC8sbQeJ0yllaZESIwYytIOroZgrNomxBtNsB8nVLCTMnrgzwqoA99oM+m+NBYo0nkpVeCqdmf3Cn7YqZrgjKrENsP4CPrOGd+J5diV1U/ZlnFZ+IZUv3OvxkbQxBtJho0m3Q4P0kL9SRXyuxwrZ3hr62jTGox4uU2tGGmgwkqDI5Hr0xUzhognvKqKd4YgffDONgUq0Kx4fU20E+4/riKpkn2KN8v6Ybn4fpBZIYxMD8QsbefTFbMUqbAFaiDpcCcbowfUF3hYNNm1AiL3EfrbC3Vckkncyfc3w09owaSwT4nGkDyG5+uFZb4K0CTsIZKnME9Yw08WyY7hSQCVjfodx6Y3wThBbVT8AK0hUv+LmQLG9z8sXe2mW7jShVVZlVpQAow2PPr5Ynds0A5kszroUm/yhT7W/I4We3eoijBAEsDPoLzgz2VqK2XZXBIR5hSVMNtBn1wF4xn6OYNDulqD99oKuRNwuwvF554p0bfYPao0AKeUepWqqFdnkwae1jLG4J6NpF9/LEOcyLd+6VJJZSVJsTIkRN9U2g/IYb04fUyebAIqBD407wySynxwQAOmJf+IHDmaohpKzuzd6oVSYFgxJB2kjlzwXF0TTVs86y+Sdg3IJM2J8rCIN4H6nEOwNuvKPkOWCWqpUqF0ViGMEKLqN4NrG3zHljpMuneuSGKy2hAJ1EHYxsPPAoDBqISMZg5l+CgqCWVSbw24+T39cZjdGChuFJeg+QxXzdFf4R8hjMZiEjuWwdl6S6qdh8XQdTj07K/4K+gxmMxfi0R5S2ccnGYzFCZ8+1tz6nHovZz/8tP8App/tfGYzHbH7X/f+mc8tr98hntif+WzH/TH+4Y8t4Wf3n/a/+xsZjMcKOhnHBD++X0c/JGI+uG7s7/gr6t/uONYzG8m8DZwc+Fv5vyGAvav/ABk/k/M41jMJLY3gp5fBPIfEP1yOMxmFQzF3hF+8m8UKZHqVQn5m+K2RYhqcdX+2N4zDx2TYd4a5NS5J8P5nA3tEgNW4B8A5eZxrGYZbN4O+G1mlBqMAQBJsI2HlgH2lH7p/5v8AyxmMxkaWjjta5LUSSSe5Tf3wGyu5/XTGYzCsVjBwdz3jGTNv9uHX/invlv5W/wB5xmMxF/dH+woodk3ISuQSCEkR1AthJ4u5kNJneec6VMz188ZjMdUftZpHr3GazNQo6mLSTuSf/wBTnn5gH2GFftW5WtkypIJpKCQYJHjsTzGMxmKvRIK5Ogvd1m0rqLXMCTCLEnnjzanbLsRuHgHnFrTjMZhOXwaGmCg23oMZjMZiRQ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614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5024"/>
            <a:ext cx="4445590" cy="308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CaixaDeTexto 35"/>
          <p:cNvSpPr txBox="1"/>
          <p:nvPr/>
        </p:nvSpPr>
        <p:spPr>
          <a:xfrm>
            <a:off x="4499992" y="328498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You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are </a:t>
            </a:r>
            <a:r>
              <a:rPr lang="pt-B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here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...      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37" name="Seta em curva para a direita 36"/>
          <p:cNvSpPr/>
          <p:nvPr/>
        </p:nvSpPr>
        <p:spPr>
          <a:xfrm rot="1611973" flipH="1">
            <a:off x="6479854" y="3523146"/>
            <a:ext cx="683659" cy="870110"/>
          </a:xfrm>
          <a:prstGeom prst="curvedRightArrow">
            <a:avLst>
              <a:gd name="adj1" fmla="val 25000"/>
              <a:gd name="adj2" fmla="val 32977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876256" y="6381328"/>
            <a:ext cx="2052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hlinkClick r:id="rId5"/>
              </a:rPr>
              <a:t>http://www.cbpf.br/iwara</a:t>
            </a:r>
            <a:endParaRPr lang="pt-BR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88640"/>
            <a:ext cx="43204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0" y="116632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WELCOME TO IWARA </a:t>
            </a:r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497992" cy="561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>
          <a:xfrm>
            <a:off x="107504" y="11663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audience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on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first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conference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day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9552" y="188640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 a </a:t>
            </a:r>
            <a:r>
              <a:rPr lang="pt-BR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hard</a:t>
            </a:r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Work</a:t>
            </a:r>
            <a:endParaRPr lang="pt-BR" sz="6000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700808"/>
            <a:ext cx="326736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564914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861048"/>
            <a:ext cx="4130073" cy="290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645024"/>
            <a:ext cx="4572000" cy="306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>
          <a:xfrm>
            <a:off x="179512" y="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During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conference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dinner</a:t>
            </a:r>
            <a:endParaRPr lang="pt-BR" sz="36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5784220" cy="358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608512" cy="578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http://turismo.culturamix.com/blog/wp-content/gallery/joao-pessoa/joao-pesso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068960"/>
            <a:ext cx="4320480" cy="324036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0" y="0"/>
            <a:ext cx="8999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3th   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IWARA -    JOÃO PESSOA, </a:t>
            </a:r>
          </a:p>
          <a:p>
            <a:pPr algn="r"/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 THE </a:t>
            </a:r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northeast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</a:t>
            </a:r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COaST</a:t>
            </a:r>
            <a:endParaRPr lang="pt-BR" sz="28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  <a:p>
            <a:pPr algn="r"/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Of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our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country   </a:t>
            </a:r>
          </a:p>
        </p:txBody>
      </p:sp>
      <p:sp>
        <p:nvSpPr>
          <p:cNvPr id="5" name="Retângulo 4"/>
          <p:cNvSpPr/>
          <p:nvPr/>
        </p:nvSpPr>
        <p:spPr>
          <a:xfrm>
            <a:off x="4860032" y="2060848"/>
            <a:ext cx="41344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View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of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city </a:t>
            </a:r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with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</a:p>
          <a:p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lake</a:t>
            </a: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maresiastrip.com.br/fotos/grandes/maresias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5120568" cy="2880320"/>
          </a:xfrm>
          <a:prstGeom prst="rect">
            <a:avLst/>
          </a:prstGeom>
          <a:noFill/>
        </p:spPr>
      </p:pic>
      <p:pic>
        <p:nvPicPr>
          <p:cNvPr id="19460" name="Picture 4" descr="http://www.maresiastrip.com.br/fotos/grandes/maresias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7" y="3501008"/>
            <a:ext cx="5504611" cy="3096344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0"/>
            <a:ext cx="90364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4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</a:t>
            </a:r>
            <a:r>
              <a:rPr lang="pt-BR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IWARA    </a:t>
            </a:r>
            <a:r>
              <a:rPr lang="pt-BR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MARESIAS </a:t>
            </a:r>
            <a:r>
              <a:rPr lang="pt-BR" sz="36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beach</a:t>
            </a:r>
            <a:r>
              <a:rPr lang="pt-BR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</a:p>
          <a:p>
            <a:pPr algn="ctr"/>
            <a:r>
              <a:rPr lang="pt-BR" sz="36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At</a:t>
            </a:r>
            <a:r>
              <a:rPr lang="pt-BR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São Paulo </a:t>
            </a:r>
            <a:r>
              <a:rPr lang="pt-BR" sz="36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state</a:t>
            </a:r>
            <a:r>
              <a:rPr lang="pt-BR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36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cost</a:t>
            </a:r>
            <a:r>
              <a:rPr lang="pt-BR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</a:p>
          <a:p>
            <a:endParaRPr lang="pt-BR" sz="4400" dirty="0" smtClean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35598" cy="627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66" y="332656"/>
            <a:ext cx="8330713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10" y="332656"/>
            <a:ext cx="8478103" cy="599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513" y="776288"/>
            <a:ext cx="703897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578" y="188640"/>
            <a:ext cx="876664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214" y="404664"/>
            <a:ext cx="8376299" cy="592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upload.wikimedia.org/wikipedia/commons/thumb/1/19/Olinda-SBento-MainChapel.jpg/250px-Olinda-SBento-MainChap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3953540" cy="2640966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0" y="0"/>
            <a:ext cx="4752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lgerian" pitchFamily="82" charset="0"/>
              </a:rPr>
              <a:t>Main altar of São Bento church in </a:t>
            </a:r>
            <a:r>
              <a:rPr lang="en-US" sz="1200" dirty="0" err="1" smtClean="0">
                <a:latin typeface="Algerian" pitchFamily="82" charset="0"/>
              </a:rPr>
              <a:t>Olinda</a:t>
            </a:r>
            <a:r>
              <a:rPr lang="en-US" sz="1200" dirty="0" smtClean="0">
                <a:latin typeface="Algerian" pitchFamily="82" charset="0"/>
              </a:rPr>
              <a:t>, Brazil</a:t>
            </a:r>
            <a:endParaRPr lang="pt-BR" sz="1200" dirty="0">
              <a:latin typeface="Algerian" pitchFamily="82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79512" y="3212976"/>
            <a:ext cx="30598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lgerian" pitchFamily="82" charset="0"/>
              </a:rPr>
              <a:t>Besides its natural beauty,  </a:t>
            </a:r>
            <a:r>
              <a:rPr lang="en-US" sz="1400" dirty="0" err="1" smtClean="0">
                <a:latin typeface="Algerian" pitchFamily="82" charset="0"/>
              </a:rPr>
              <a:t>Olinda</a:t>
            </a:r>
            <a:r>
              <a:rPr lang="en-US" sz="1400" dirty="0" smtClean="0">
                <a:latin typeface="Algerian" pitchFamily="82" charset="0"/>
              </a:rPr>
              <a:t> is also one of the most important of Brazil's cultural centers. </a:t>
            </a:r>
          </a:p>
          <a:p>
            <a:pPr algn="ctr"/>
            <a:endParaRPr lang="en-US" sz="1400" dirty="0" smtClean="0">
              <a:latin typeface="Algerian" pitchFamily="82" charset="0"/>
            </a:endParaRPr>
          </a:p>
          <a:p>
            <a:pPr algn="ctr"/>
            <a:r>
              <a:rPr lang="en-US" sz="1400" dirty="0" smtClean="0">
                <a:latin typeface="Algerian" pitchFamily="82" charset="0"/>
              </a:rPr>
              <a:t>Declared in 1982 a Historical and Cultural Patrimony of Humanity by the </a:t>
            </a:r>
            <a:r>
              <a:rPr lang="en-US" sz="1400" dirty="0" smtClean="0">
                <a:latin typeface="Algerian" pitchFamily="82" charset="0"/>
                <a:hlinkClick r:id="rId4" tooltip="UNESCO"/>
              </a:rPr>
              <a:t>UNESCO</a:t>
            </a:r>
            <a:r>
              <a:rPr lang="en-US" sz="1400" dirty="0" smtClean="0">
                <a:latin typeface="Algerian" pitchFamily="82" charset="0"/>
              </a:rPr>
              <a:t>, </a:t>
            </a:r>
            <a:r>
              <a:rPr lang="en-US" sz="1400" dirty="0" err="1" smtClean="0">
                <a:latin typeface="Algerian" pitchFamily="82" charset="0"/>
              </a:rPr>
              <a:t>Olinda</a:t>
            </a:r>
            <a:r>
              <a:rPr lang="en-US" sz="1400" dirty="0" smtClean="0">
                <a:latin typeface="Algerian" pitchFamily="82" charset="0"/>
              </a:rPr>
              <a:t> relives the magnificence of the past every year during the Carnival, in the rhythm of </a:t>
            </a:r>
            <a:r>
              <a:rPr lang="en-US" sz="1400" i="1" dirty="0" err="1" smtClean="0">
                <a:latin typeface="Algerian" pitchFamily="82" charset="0"/>
                <a:hlinkClick r:id="rId5" tooltip="Frevo"/>
              </a:rPr>
              <a:t>frevo</a:t>
            </a:r>
            <a:r>
              <a:rPr lang="en-US" sz="1400" dirty="0" smtClean="0">
                <a:latin typeface="Algerian" pitchFamily="82" charset="0"/>
              </a:rPr>
              <a:t>, </a:t>
            </a:r>
            <a:r>
              <a:rPr lang="en-US" sz="1400" i="1" dirty="0" err="1" smtClean="0">
                <a:latin typeface="Algerian" pitchFamily="82" charset="0"/>
                <a:hlinkClick r:id="rId6" tooltip="Maracatu"/>
              </a:rPr>
              <a:t>maracatu</a:t>
            </a:r>
            <a:r>
              <a:rPr lang="en-US" sz="1400" dirty="0" smtClean="0">
                <a:latin typeface="Algerian" pitchFamily="82" charset="0"/>
              </a:rPr>
              <a:t> and others rhythms.</a:t>
            </a:r>
            <a:endParaRPr lang="en-US" sz="1400" dirty="0">
              <a:latin typeface="Algerian" pitchFamily="82" charset="0"/>
            </a:endParaRPr>
          </a:p>
        </p:txBody>
      </p:sp>
      <p:pic>
        <p:nvPicPr>
          <p:cNvPr id="17410" name="Picture 2" descr="http://upload.wikimedia.org/wikipedia/commons/7/7b/Centro_Hist%C3%B3rico_de_Olinda_-_Pernambuc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235434"/>
            <a:ext cx="5724128" cy="4509120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3923928" y="548680"/>
            <a:ext cx="5364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First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IWARA   </a:t>
            </a:r>
          </a:p>
          <a:p>
            <a:pPr algn="ctr"/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 Olinda-PE </a:t>
            </a:r>
          </a:p>
          <a:p>
            <a:pPr algn="ctr"/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Historical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Beautiful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Town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</a:p>
          <a:p>
            <a:pPr algn="ctr"/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04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51520" y="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4th  IWARA  -  </a:t>
            </a:r>
            <a:r>
              <a:rPr lang="pt-B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event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photo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International Journal of Modern Physics: Conference Series: Vol. 18, No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1720703" cy="2515648"/>
          </a:xfrm>
          <a:prstGeom prst="rect">
            <a:avLst/>
          </a:prstGeom>
          <a:noFill/>
        </p:spPr>
      </p:pic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0" y="1124744"/>
            <a:ext cx="903649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hlinkClick r:id="rId3"/>
              </a:rPr>
              <a:t>International</a:t>
            </a:r>
            <a:r>
              <a:rPr kumimoji="0" lang="pt-BR" sz="18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hlinkClick r:id="rId3"/>
              </a:rPr>
              <a:t> </a:t>
            </a:r>
            <a:r>
              <a:rPr kumimoji="0" lang="pt-BR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hlinkClick r:id="rId3"/>
              </a:rPr>
              <a:t>Journal</a:t>
            </a:r>
            <a:r>
              <a:rPr kumimoji="0" lang="pt-BR" sz="18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hlinkClick r:id="rId3"/>
              </a:rPr>
              <a:t> </a:t>
            </a:r>
            <a:r>
              <a:rPr kumimoji="0" lang="pt-BR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hlinkClick r:id="rId3"/>
              </a:rPr>
              <a:t>of</a:t>
            </a:r>
            <a:r>
              <a:rPr kumimoji="0" lang="pt-BR" sz="18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hlinkClick r:id="rId3"/>
              </a:rPr>
              <a:t> </a:t>
            </a:r>
            <a:r>
              <a:rPr kumimoji="0" lang="pt-BR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hlinkClick r:id="rId3"/>
              </a:rPr>
              <a:t>Modern</a:t>
            </a:r>
            <a:r>
              <a:rPr kumimoji="0" lang="pt-BR" sz="18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hlinkClick r:id="rId3"/>
              </a:rPr>
              <a:t> </a:t>
            </a:r>
            <a:r>
              <a:rPr kumimoji="0" lang="pt-BR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hlinkClick r:id="rId3"/>
              </a:rPr>
              <a:t>Physics</a:t>
            </a:r>
            <a:r>
              <a:rPr kumimoji="0" lang="pt-BR" sz="18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hlinkClick r:id="rId3"/>
              </a:rPr>
              <a:t>: </a:t>
            </a:r>
            <a:r>
              <a:rPr kumimoji="0" lang="pt-BR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hlinkClick r:id="rId3"/>
              </a:rPr>
              <a:t>Conference</a:t>
            </a:r>
            <a:r>
              <a:rPr kumimoji="0" lang="pt-BR" sz="18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hlinkClick r:id="rId3"/>
              </a:rPr>
              <a:t> Series</a:t>
            </a:r>
            <a:r>
              <a:rPr kumimoji="0" lang="pt-BR" sz="18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 err="1" smtClean="0">
                <a:solidFill>
                  <a:srgbClr val="FFFF00"/>
                </a:solidFill>
              </a:rPr>
              <a:t>Proceedings</a:t>
            </a:r>
            <a:r>
              <a:rPr lang="pt-BR" sz="1400" b="1" dirty="0" smtClean="0">
                <a:solidFill>
                  <a:srgbClr val="FFFF00"/>
                </a:solidFill>
              </a:rPr>
              <a:t> </a:t>
            </a:r>
            <a:r>
              <a:rPr lang="pt-BR" sz="1400" b="1" dirty="0" err="1" smtClean="0">
                <a:solidFill>
                  <a:srgbClr val="FFFF00"/>
                </a:solidFill>
              </a:rPr>
              <a:t>of</a:t>
            </a:r>
            <a:r>
              <a:rPr lang="pt-BR" sz="1400" b="1" dirty="0" smtClean="0">
                <a:solidFill>
                  <a:srgbClr val="FFFF00"/>
                </a:solidFill>
              </a:rPr>
              <a:t> </a:t>
            </a:r>
            <a:r>
              <a:rPr lang="pt-BR" sz="1400" b="1" dirty="0" err="1" smtClean="0">
                <a:solidFill>
                  <a:srgbClr val="FFFF00"/>
                </a:solidFill>
              </a:rPr>
              <a:t>the</a:t>
            </a:r>
            <a:r>
              <a:rPr lang="pt-BR" sz="1400" b="1" dirty="0" smtClean="0">
                <a:solidFill>
                  <a:srgbClr val="FFFF00"/>
                </a:solidFill>
              </a:rPr>
              <a:t> 5th </a:t>
            </a:r>
            <a:r>
              <a:rPr lang="pt-BR" sz="1400" b="1" dirty="0" err="1" smtClean="0">
                <a:solidFill>
                  <a:srgbClr val="FFFF00"/>
                </a:solidFill>
              </a:rPr>
              <a:t>International</a:t>
            </a:r>
            <a:r>
              <a:rPr lang="pt-BR" sz="1400" b="1" dirty="0" smtClean="0">
                <a:solidFill>
                  <a:srgbClr val="FFFF00"/>
                </a:solidFill>
              </a:rPr>
              <a:t> Workshop </a:t>
            </a:r>
            <a:r>
              <a:rPr lang="pt-BR" sz="1400" b="1" dirty="0" err="1" smtClean="0">
                <a:solidFill>
                  <a:srgbClr val="FFFF00"/>
                </a:solidFill>
              </a:rPr>
              <a:t>on</a:t>
            </a:r>
            <a:r>
              <a:rPr lang="pt-BR" sz="1400" b="1" dirty="0" smtClean="0">
                <a:solidFill>
                  <a:srgbClr val="FFFF00"/>
                </a:solidFill>
              </a:rPr>
              <a:t> </a:t>
            </a:r>
            <a:r>
              <a:rPr lang="pt-BR" sz="1400" b="1" dirty="0" err="1" smtClean="0">
                <a:solidFill>
                  <a:srgbClr val="FFFF00"/>
                </a:solidFill>
              </a:rPr>
              <a:t>Astronomy</a:t>
            </a:r>
            <a:r>
              <a:rPr lang="pt-BR" sz="1400" b="1" dirty="0" smtClean="0">
                <a:solidFill>
                  <a:srgbClr val="FFFF00"/>
                </a:solidFill>
              </a:rPr>
              <a:t> </a:t>
            </a:r>
            <a:r>
              <a:rPr lang="pt-BR" sz="1400" b="1" dirty="0" err="1" smtClean="0">
                <a:solidFill>
                  <a:srgbClr val="FFFF00"/>
                </a:solidFill>
              </a:rPr>
              <a:t>and</a:t>
            </a:r>
            <a:r>
              <a:rPr lang="pt-BR" sz="1400" b="1" dirty="0" smtClean="0">
                <a:solidFill>
                  <a:srgbClr val="FFFF00"/>
                </a:solidFill>
              </a:rPr>
              <a:t> </a:t>
            </a:r>
            <a:r>
              <a:rPr lang="pt-BR" sz="1400" b="1" dirty="0" err="1" smtClean="0">
                <a:solidFill>
                  <a:srgbClr val="FFFF00"/>
                </a:solidFill>
              </a:rPr>
              <a:t>Relativistic</a:t>
            </a:r>
            <a:r>
              <a:rPr lang="pt-BR" sz="1400" b="1" dirty="0" smtClean="0">
                <a:solidFill>
                  <a:srgbClr val="FFFF00"/>
                </a:solidFill>
              </a:rPr>
              <a:t> </a:t>
            </a:r>
            <a:r>
              <a:rPr lang="pt-BR" sz="1400" b="1" dirty="0" err="1" smtClean="0">
                <a:solidFill>
                  <a:srgbClr val="FFFF00"/>
                </a:solidFill>
              </a:rPr>
              <a:t>Astrophysics</a:t>
            </a:r>
            <a:r>
              <a:rPr lang="pt-BR" sz="1400" b="1" dirty="0" smtClean="0">
                <a:solidFill>
                  <a:srgbClr val="FFFF00"/>
                </a:solidFill>
              </a:rPr>
              <a:t> (IWARA2011); João Pessoa, </a:t>
            </a:r>
            <a:r>
              <a:rPr lang="pt-BR" sz="1400" b="1" dirty="0" err="1" smtClean="0">
                <a:solidFill>
                  <a:srgbClr val="FFFF00"/>
                </a:solidFill>
              </a:rPr>
              <a:t>Brazil</a:t>
            </a:r>
            <a:r>
              <a:rPr lang="pt-BR" sz="1400" b="1" dirty="0" smtClean="0">
                <a:solidFill>
                  <a:srgbClr val="FFFF00"/>
                </a:solidFill>
              </a:rPr>
              <a:t>, 9-11 </a:t>
            </a:r>
            <a:r>
              <a:rPr lang="pt-BR" sz="1400" b="1" dirty="0" err="1" smtClean="0">
                <a:solidFill>
                  <a:srgbClr val="FFFF00"/>
                </a:solidFill>
              </a:rPr>
              <a:t>October</a:t>
            </a:r>
            <a:r>
              <a:rPr lang="pt-BR" sz="1400" b="1" dirty="0" smtClean="0">
                <a:solidFill>
                  <a:srgbClr val="FFFF00"/>
                </a:solidFill>
              </a:rPr>
              <a:t> 2011; </a:t>
            </a:r>
            <a:r>
              <a:rPr lang="pt-BR" sz="1400" b="1" dirty="0" err="1" smtClean="0">
                <a:solidFill>
                  <a:srgbClr val="FFFF00"/>
                </a:solidFill>
              </a:rPr>
              <a:t>Editors</a:t>
            </a:r>
            <a:r>
              <a:rPr lang="pt-BR" sz="1400" b="1" dirty="0" smtClean="0">
                <a:solidFill>
                  <a:srgbClr val="FFFF00"/>
                </a:solidFill>
              </a:rPr>
              <a:t>: Valdir B. Bezerra, Marcelo J. Rebouças, </a:t>
            </a:r>
            <a:r>
              <a:rPr lang="pt-BR" sz="1400" b="1" dirty="0" err="1" smtClean="0">
                <a:solidFill>
                  <a:srgbClr val="FFFF00"/>
                </a:solidFill>
              </a:rPr>
              <a:t>Dimiter</a:t>
            </a:r>
            <a:r>
              <a:rPr lang="pt-BR" sz="1400" b="1" dirty="0" smtClean="0">
                <a:solidFill>
                  <a:srgbClr val="FFFF00"/>
                </a:solidFill>
              </a:rPr>
              <a:t> </a:t>
            </a:r>
            <a:r>
              <a:rPr lang="pt-BR" sz="1400" b="1" dirty="0" err="1" smtClean="0">
                <a:solidFill>
                  <a:srgbClr val="FFFF00"/>
                </a:solidFill>
              </a:rPr>
              <a:t>Hadjimichef</a:t>
            </a:r>
            <a:r>
              <a:rPr lang="pt-BR" sz="1400" b="1" dirty="0" smtClean="0">
                <a:solidFill>
                  <a:srgbClr val="FFFF00"/>
                </a:solidFill>
              </a:rPr>
              <a:t>, Cesar A. Zen Vasconcellos, Jorge E. </a:t>
            </a:r>
            <a:r>
              <a:rPr lang="pt-BR" sz="1400" b="1" dirty="0" err="1" smtClean="0">
                <a:solidFill>
                  <a:srgbClr val="FFFF00"/>
                </a:solidFill>
              </a:rPr>
              <a:t>Horvath</a:t>
            </a:r>
            <a:r>
              <a:rPr lang="pt-BR" sz="1400" b="1" dirty="0" smtClean="0">
                <a:solidFill>
                  <a:srgbClr val="FFFF00"/>
                </a:solidFill>
              </a:rPr>
              <a:t>, </a:t>
            </a:r>
            <a:r>
              <a:rPr lang="pt-BR" sz="1400" b="1" dirty="0" err="1" smtClean="0">
                <a:solidFill>
                  <a:srgbClr val="FFFF00"/>
                </a:solidFill>
              </a:rPr>
              <a:t>and</a:t>
            </a:r>
            <a:r>
              <a:rPr lang="pt-BR" sz="1400" b="1" dirty="0" smtClean="0">
                <a:solidFill>
                  <a:srgbClr val="FFFF00"/>
                </a:solidFill>
              </a:rPr>
              <a:t> Eugênio R. Bezerra de Mello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494C53"/>
                </a:solidFill>
                <a:effectLst/>
                <a:latin typeface="Arial" charset="0"/>
              </a:rPr>
              <a:t>Volume 18 (2012)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51520" y="188640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5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</a:t>
            </a:r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IWARA -  João Pessoa - PB</a:t>
            </a:r>
            <a:endParaRPr lang="pt-B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4100" name="Picture 4" descr="http://4.bp.blogspot.com/-rDVAjIxs2sg/Tpi8g9fKe9I/AAAAAAAAHvo/4g9RDF0bWzE/s1600/areia_vermelh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708920"/>
            <a:ext cx="3965867" cy="4037663"/>
          </a:xfrm>
          <a:prstGeom prst="rect">
            <a:avLst/>
          </a:prstGeom>
          <a:noFill/>
        </p:spPr>
      </p:pic>
      <p:pic>
        <p:nvPicPr>
          <p:cNvPr id="4102" name="Picture 6" descr="http://www.sierramar.com.br/portal/images/001-fest-joao-pesso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1552" y="1916832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dt8kf6553cww8.cloudfront.net/static/images/icons/icon_spacer-vflN3BYt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275" y="-4953000"/>
            <a:ext cx="152400" cy="152400"/>
          </a:xfrm>
          <a:prstGeom prst="rect">
            <a:avLst/>
          </a:prstGeom>
          <a:noFill/>
        </p:spPr>
      </p:pic>
      <p:pic>
        <p:nvPicPr>
          <p:cNvPr id="10247" name="Picture 7" descr="https://photos-5.dropbox.com/t/0/AAC314kPMLoTi1bhJQvl5rk3w3qUbhBEWF4slIBKCUF48A/12/7326012/jpeg/1024x768/3/1380510000/0/2/IMG_20111012_114731.jpg/T5q4ZGE8sYZeCp84Da6317z3sCPYRSydn8H6ugrzc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4298324" cy="5731099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5004048" y="404664"/>
            <a:ext cx="38164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5th 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IWARA - João Pessoa - PB </a:t>
            </a:r>
          </a:p>
          <a:p>
            <a:pPr algn="ctr"/>
            <a:endParaRPr lang="pt-B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  <a:p>
            <a:pPr algn="ctr"/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J.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Hovarth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concluding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section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</a:p>
          <a:p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                         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10241" name="Picture 1" descr="https://photos-5.dropbox.com/t/0/AABXv7NtrbOnaP1lEZI2FebC4_ysiLS7kraUH8tj7--73w/12/7326012/jpeg/2048x1536/3/1380510000/0/2/IMG_20111012_115604.jpg/iWGqfOCvBRSMb4ursi9fE0OS5XMrVNOFOchhPvtJ_9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5891" y="2852936"/>
            <a:ext cx="5118109" cy="3838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Olinda is located in Braz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4464195" cy="4410626"/>
          </a:xfrm>
          <a:prstGeom prst="rect">
            <a:avLst/>
          </a:prstGeom>
          <a:noFill/>
        </p:spPr>
      </p:pic>
      <p:sp>
        <p:nvSpPr>
          <p:cNvPr id="6" name="Fluxograma: Conector 5"/>
          <p:cNvSpPr/>
          <p:nvPr/>
        </p:nvSpPr>
        <p:spPr>
          <a:xfrm>
            <a:off x="4211960" y="1556792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luxograma: Conector 6"/>
          <p:cNvSpPr/>
          <p:nvPr/>
        </p:nvSpPr>
        <p:spPr>
          <a:xfrm flipH="1">
            <a:off x="4139952" y="1268760"/>
            <a:ext cx="72010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luxograma: Conector 8"/>
          <p:cNvSpPr/>
          <p:nvPr/>
        </p:nvSpPr>
        <p:spPr>
          <a:xfrm flipH="1">
            <a:off x="4211960" y="1412776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luxograma: Conector 9"/>
          <p:cNvSpPr/>
          <p:nvPr/>
        </p:nvSpPr>
        <p:spPr>
          <a:xfrm flipH="1" flipV="1">
            <a:off x="3419872" y="3140968"/>
            <a:ext cx="72008" cy="7201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283968" y="1484784"/>
            <a:ext cx="808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Olinda /PE</a:t>
            </a:r>
            <a:endParaRPr lang="pt-BR" sz="1100" b="1" dirty="0"/>
          </a:p>
        </p:txBody>
      </p:sp>
      <p:sp>
        <p:nvSpPr>
          <p:cNvPr id="12" name="Fluxograma: Conector 11"/>
          <p:cNvSpPr/>
          <p:nvPr/>
        </p:nvSpPr>
        <p:spPr>
          <a:xfrm>
            <a:off x="3131839" y="3212976"/>
            <a:ext cx="72005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4283968" y="1340768"/>
            <a:ext cx="1219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 smtClean="0"/>
              <a:t>João Pessoa /PB</a:t>
            </a:r>
            <a:endParaRPr lang="pt-BR" sz="12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211960" y="1196752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Natal /RGN</a:t>
            </a:r>
            <a:endParaRPr lang="pt-BR" sz="1100" b="1" dirty="0"/>
          </a:p>
        </p:txBody>
      </p:sp>
      <p:sp>
        <p:nvSpPr>
          <p:cNvPr id="15" name="Retângulo 14"/>
          <p:cNvSpPr/>
          <p:nvPr/>
        </p:nvSpPr>
        <p:spPr>
          <a:xfrm>
            <a:off x="3491880" y="3068960"/>
            <a:ext cx="12888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 smtClean="0"/>
              <a:t>Rio de Janeiro/RJ</a:t>
            </a:r>
            <a:endParaRPr lang="pt-BR" sz="1200" b="1" dirty="0"/>
          </a:p>
        </p:txBody>
      </p:sp>
      <p:sp>
        <p:nvSpPr>
          <p:cNvPr id="16" name="Retângulo 15"/>
          <p:cNvSpPr/>
          <p:nvPr/>
        </p:nvSpPr>
        <p:spPr>
          <a:xfrm>
            <a:off x="2987824" y="3284984"/>
            <a:ext cx="979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/>
              <a:t>Maresias/SP</a:t>
            </a:r>
            <a:endParaRPr lang="pt-BR" sz="1200" b="1" dirty="0"/>
          </a:p>
        </p:txBody>
      </p:sp>
      <p:sp>
        <p:nvSpPr>
          <p:cNvPr id="17" name="Seta em curva para a esquerda 16"/>
          <p:cNvSpPr/>
          <p:nvPr/>
        </p:nvSpPr>
        <p:spPr>
          <a:xfrm rot="904493">
            <a:off x="4894604" y="1768950"/>
            <a:ext cx="1356473" cy="21065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302666" y="3429000"/>
            <a:ext cx="3841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Now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It </a:t>
            </a:r>
            <a:r>
              <a:rPr lang="pt-B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takes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place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</a:t>
            </a:r>
          </a:p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 </a:t>
            </a:r>
            <a:r>
              <a:rPr lang="pt-B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</a:t>
            </a:r>
          </a:p>
          <a:p>
            <a:pPr algn="ctr"/>
            <a:r>
              <a:rPr lang="pt-B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wonderful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city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796136" y="620688"/>
            <a:ext cx="3563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IWARA BEGANS </a:t>
            </a:r>
          </a:p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  a </a:t>
            </a:r>
            <a:r>
              <a:rPr lang="pt-B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pretty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town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with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beuty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even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in its </a:t>
            </a:r>
            <a:r>
              <a:rPr lang="pt-B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name</a:t>
            </a:r>
            <a:endParaRPr lang="pt-BR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3779912" y="764704"/>
            <a:ext cx="2412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Northeast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</a:t>
            </a:r>
            <a:r>
              <a:rPr lang="pt-B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cost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</a:p>
        </p:txBody>
      </p:sp>
      <p:sp>
        <p:nvSpPr>
          <p:cNvPr id="21" name="Retângulo 20"/>
          <p:cNvSpPr/>
          <p:nvPr/>
        </p:nvSpPr>
        <p:spPr>
          <a:xfrm rot="10800000" flipV="1">
            <a:off x="3174574" y="2579626"/>
            <a:ext cx="2313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Southeast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</a:t>
            </a:r>
            <a:r>
              <a:rPr lang="pt-B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cost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</a:p>
        </p:txBody>
      </p:sp>
      <p:pic>
        <p:nvPicPr>
          <p:cNvPr id="3076" name="Picture 4" descr="http://mesonpi.cat.cbpf.br/iwara/imagens/imagem_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922134"/>
            <a:ext cx="6120680" cy="29358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67544" y="2204864"/>
            <a:ext cx="80648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 err="1" smtClean="0">
                <a:latin typeface="Algerian" pitchFamily="82" charset="0"/>
              </a:rPr>
              <a:t>Have</a:t>
            </a:r>
            <a:r>
              <a:rPr lang="pt-BR" sz="5400" dirty="0" smtClean="0">
                <a:latin typeface="Algerian" pitchFamily="82" charset="0"/>
              </a:rPr>
              <a:t> a </a:t>
            </a:r>
            <a:r>
              <a:rPr lang="pt-BR" sz="5400" dirty="0" err="1" smtClean="0">
                <a:latin typeface="Algerian" pitchFamily="82" charset="0"/>
              </a:rPr>
              <a:t>nice</a:t>
            </a:r>
            <a:r>
              <a:rPr lang="pt-BR" sz="5400" dirty="0" smtClean="0">
                <a:latin typeface="Algerian" pitchFamily="82" charset="0"/>
              </a:rPr>
              <a:t> MEETING...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ec.trivago.com/uploadimages/87/90/8790810_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861048"/>
            <a:ext cx="3744416" cy="2808313"/>
          </a:xfrm>
          <a:prstGeom prst="rect">
            <a:avLst/>
          </a:prstGeom>
          <a:noFill/>
        </p:spPr>
      </p:pic>
      <p:pic>
        <p:nvPicPr>
          <p:cNvPr id="1028" name="Picture 4" descr="http://imgec.trivago.com/uploadimages/76/99/7699423_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4572000" cy="3429001"/>
          </a:xfrm>
          <a:prstGeom prst="rect">
            <a:avLst/>
          </a:prstGeom>
          <a:noFill/>
        </p:spPr>
      </p:pic>
      <p:pic>
        <p:nvPicPr>
          <p:cNvPr id="1030" name="Picture 6" descr="http://www.aquipernambuco.com.br/cidades/img/igreja_de_nossa_senhora_do_desterro_e_convento_de_santa_tereza_olin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1905000" cy="1933576"/>
          </a:xfrm>
          <a:prstGeom prst="rect">
            <a:avLst/>
          </a:prstGeom>
          <a:noFill/>
        </p:spPr>
      </p:pic>
      <p:pic>
        <p:nvPicPr>
          <p:cNvPr id="1034" name="Picture 10" descr="http://2.bp.blogspot.com/_Ql5BArWeDqQ/S93AmB42NuI/AAAAAAAAJGc/eZTliGa60S4/s1600/3597942871_dee3e7ba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149080"/>
            <a:ext cx="3963391" cy="2708920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5148064" y="1196752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To combine with the spirit of the town  the first IT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took place in a convent founded in the VI century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23528" y="0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First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IWARA  </a:t>
            </a:r>
            <a:r>
              <a:rPr lang="pt-B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edition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in  OLINDA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1"/>
            <a:ext cx="7560840" cy="50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>
          <a:xfrm>
            <a:off x="395536" y="0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opening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of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First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IWARA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548680"/>
            <a:ext cx="336939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836712"/>
            <a:ext cx="3686351" cy="250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501008"/>
            <a:ext cx="2977285" cy="315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519029"/>
            <a:ext cx="4608512" cy="333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ângulo 7"/>
          <p:cNvSpPr/>
          <p:nvPr/>
        </p:nvSpPr>
        <p:spPr>
          <a:xfrm>
            <a:off x="3707904" y="0"/>
            <a:ext cx="5436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DISCUSSING PHYSICS IN A FRIENDLY AND RELAXING WAY  </a:t>
            </a:r>
            <a:endParaRPr lang="pt-BR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5" y="908720"/>
            <a:ext cx="866279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4444401" y="3244334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07504" y="260648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EVENT PHOTO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5328592" cy="386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12976"/>
            <a:ext cx="4955819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>
          <a:xfrm>
            <a:off x="539552" y="5013176"/>
            <a:ext cx="3024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Photo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in </a:t>
            </a:r>
            <a:r>
              <a:rPr lang="pt-B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two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steps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</a:t>
            </a:r>
            <a:endParaRPr lang="pt-BR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7765954" cy="5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465684" y="188640"/>
            <a:ext cx="3284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funny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Photo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endParaRPr lang="pt-BR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II IWARA     </a:t>
            </a:r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Took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place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in nATAL– </a:t>
            </a:r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Rn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   </a:t>
            </a:r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sun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shining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city </a:t>
            </a:r>
            <a:endParaRPr lang="pt-BR" sz="3600" dirty="0"/>
          </a:p>
        </p:txBody>
      </p:sp>
      <p:pic>
        <p:nvPicPr>
          <p:cNvPr id="11268" name="Picture 4" descr="Banner Na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996952"/>
            <a:ext cx="6408712" cy="3591596"/>
          </a:xfrm>
          <a:prstGeom prst="rect">
            <a:avLst/>
          </a:prstGeom>
          <a:noFill/>
        </p:spPr>
      </p:pic>
      <p:pic>
        <p:nvPicPr>
          <p:cNvPr id="11266" name="Picture 2" descr="Foto destaque: Shutterstock Localizada no nordeste, entre as praias mais conhecidas e maravilhosas do Brasil, está Natal, a capital do Rio Grande do Norte. Com menos de um milhão de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24744"/>
            <a:ext cx="7857513" cy="3168352"/>
          </a:xfrm>
          <a:prstGeom prst="rect">
            <a:avLst/>
          </a:prstGeom>
          <a:noFill/>
        </p:spPr>
      </p:pic>
      <p:pic>
        <p:nvPicPr>
          <p:cNvPr id="11270" name="Picture 6" descr="http://h.mpimg.com/fotos/704/praiamar-natal-hotel-704-48182-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4923797" cy="3285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334</Words>
  <Application>Microsoft Office PowerPoint</Application>
  <PresentationFormat>Apresentação na tela (4:3)</PresentationFormat>
  <Paragraphs>55</Paragraphs>
  <Slides>24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II IWARA     Took place  in nATAL– Rn     the sun shining city 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CBPF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Sergio Duarte</dc:creator>
  <cp:lastModifiedBy>Sergio Duarte</cp:lastModifiedBy>
  <cp:revision>87</cp:revision>
  <dcterms:created xsi:type="dcterms:W3CDTF">2013-09-24T13:07:37Z</dcterms:created>
  <dcterms:modified xsi:type="dcterms:W3CDTF">2013-09-30T03:13:50Z</dcterms:modified>
</cp:coreProperties>
</file>